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73" r:id="rId2"/>
    <p:sldId id="271" r:id="rId3"/>
    <p:sldId id="277" r:id="rId4"/>
    <p:sldId id="266" r:id="rId5"/>
    <p:sldId id="267" r:id="rId6"/>
    <p:sldId id="274" r:id="rId7"/>
    <p:sldId id="264" r:id="rId8"/>
    <p:sldId id="262" r:id="rId9"/>
    <p:sldId id="263" r:id="rId10"/>
    <p:sldId id="275" r:id="rId11"/>
    <p:sldId id="260" r:id="rId12"/>
    <p:sldId id="276" r:id="rId13"/>
    <p:sldId id="282" r:id="rId14"/>
    <p:sldId id="261" r:id="rId15"/>
    <p:sldId id="256" r:id="rId16"/>
    <p:sldId id="283" r:id="rId17"/>
    <p:sldId id="269" r:id="rId18"/>
    <p:sldId id="279" r:id="rId19"/>
    <p:sldId id="280" r:id="rId20"/>
    <p:sldId id="257" r:id="rId21"/>
    <p:sldId id="278" r:id="rId22"/>
    <p:sldId id="259" r:id="rId23"/>
    <p:sldId id="258" r:id="rId24"/>
    <p:sldId id="270" r:id="rId25"/>
    <p:sldId id="285" r:id="rId26"/>
    <p:sldId id="284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4145"/>
    <a:srgbClr val="139199"/>
    <a:srgbClr val="E800FF"/>
    <a:srgbClr val="FD6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5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EDD4D-83C8-694B-B776-E73DBE61D72C}" type="datetimeFigureOut">
              <a:rPr lang="en-US" smtClean="0"/>
              <a:t>9/2/18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C4B46-4E12-2E47-8662-91140BA8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2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86B3A-9F30-4249-AAD8-A9C3F944D818}" type="slidenum">
              <a:rPr lang="en-US"/>
              <a:pPr/>
              <a:t>3</a:t>
            </a:fld>
            <a:endParaRPr lang="en-US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72895-FC18-0C41-AB80-BED56392F6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87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32C637-94C2-7447-87CA-86CAC7C91394}" type="slidenum">
              <a:rPr lang="en-US"/>
              <a:pPr/>
              <a:t>4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4D24B-C519-8E46-9175-DAB2B8BC6B64}" type="slidenum">
              <a:rPr lang="en-US"/>
              <a:pPr/>
              <a:t>5</a:t>
            </a:fld>
            <a:endParaRPr lang="en-US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BB345-5E0A-2A40-8559-F29142A780D4}" type="slidenum">
              <a:rPr lang="en-US"/>
              <a:pPr/>
              <a:t>7</a:t>
            </a:fld>
            <a:endParaRPr 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916E9F-18E5-094C-968F-9B2325E65342}" type="slidenum">
              <a:rPr lang="en-US"/>
              <a:pPr/>
              <a:t>8</a:t>
            </a:fld>
            <a:endParaRPr lang="en-US"/>
          </a:p>
        </p:txBody>
      </p:sp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158F8A-D113-AB47-A6DD-8BCEE310FD27}" type="slidenum">
              <a:rPr lang="en-US"/>
              <a:pPr/>
              <a:t>9</a:t>
            </a:fld>
            <a:endParaRPr 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4B46-4E12-2E47-8662-91140BA886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73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DA1774-17EA-7F4C-B92C-5144FF7B0497}" type="slidenum">
              <a:rPr lang="en-US"/>
              <a:pPr/>
              <a:t>17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9F2BC-FE9D-1D45-A2AD-D9D616C5ACED}" type="slidenum">
              <a:rPr lang="en-US"/>
              <a:pPr/>
              <a:t>19</a:t>
            </a:fld>
            <a:endParaRPr 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8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8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6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2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3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8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8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0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2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6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23F9-97B7-564A-B996-EDEC5041FCA9}" type="datetimeFigureOut">
              <a:rPr lang="en-US" smtClean="0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A47F4-2C78-BE42-B139-EB3BA7B4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5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/>
        </p:blipFill>
        <p:spPr bwMode="auto">
          <a:xfrm>
            <a:off x="0" y="1725692"/>
            <a:ext cx="9150006" cy="46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56025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5400" b="1" dirty="0" smtClean="0">
                <a:ln w="31550" cmpd="sng">
                  <a:noFill/>
                  <a:prstDash val="solid"/>
                </a:ln>
              </a:rPr>
              <a:t>What we don’t know about hot gas in the Galaxy</a:t>
            </a:r>
            <a:endParaRPr lang="en-US" sz="5400" b="1" dirty="0">
              <a:ln w="31550" cmpd="sng">
                <a:noFill/>
                <a:prstDash val="solid"/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9788" y="6387685"/>
            <a:ext cx="5535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Dan McCammon </a:t>
            </a:r>
            <a:r>
              <a:rPr lang="mr-IN" sz="2400" dirty="0" smtClean="0">
                <a:solidFill>
                  <a:srgbClr val="0000FF"/>
                </a:solidFill>
              </a:rPr>
              <a:t>–</a:t>
            </a:r>
            <a:r>
              <a:rPr lang="en-US" sz="2400" dirty="0" smtClean="0">
                <a:solidFill>
                  <a:srgbClr val="0000FF"/>
                </a:solidFill>
              </a:rPr>
              <a:t> University of Wisconsin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26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93"/>
            <a:ext cx="6701745" cy="6714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2171" y="114566"/>
            <a:ext cx="2301829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After absorption corrections: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temperature exactly the same as local bubble: </a:t>
            </a:r>
            <a:r>
              <a:rPr lang="en-US" sz="2400" dirty="0" smtClean="0">
                <a:latin typeface="Charter Black"/>
                <a:cs typeface="Charter Black"/>
              </a:rPr>
              <a:t>~</a:t>
            </a:r>
            <a:r>
              <a:rPr lang="en-US" sz="2400" dirty="0" smtClean="0"/>
              <a:t>1.0 x 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</a:t>
            </a:r>
          </a:p>
          <a:p>
            <a:endParaRPr lang="en-US" sz="2400" dirty="0"/>
          </a:p>
          <a:p>
            <a:r>
              <a:rPr lang="en-US" sz="2400" dirty="0" smtClean="0"/>
              <a:t>peak emission measures 5 x highest local bubble values = several x those of 2  x 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 “halo” gas.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957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00343" y="0"/>
            <a:ext cx="8509134" cy="6288580"/>
            <a:chOff x="400343" y="0"/>
            <a:chExt cx="8509134" cy="6288580"/>
          </a:xfrm>
        </p:grpSpPr>
        <p:grpSp>
          <p:nvGrpSpPr>
            <p:cNvPr id="8" name="Group 7"/>
            <p:cNvGrpSpPr/>
            <p:nvPr/>
          </p:nvGrpSpPr>
          <p:grpSpPr>
            <a:xfrm>
              <a:off x="400343" y="0"/>
              <a:ext cx="8509134" cy="6288580"/>
              <a:chOff x="159807" y="0"/>
              <a:chExt cx="6858000" cy="506832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59807" y="0"/>
                <a:ext cx="6858000" cy="5068328"/>
                <a:chOff x="159807" y="0"/>
                <a:chExt cx="6858000" cy="5068328"/>
              </a:xfrm>
            </p:grpSpPr>
            <p:pic>
              <p:nvPicPr>
                <p:cNvPr id="4" name="Picture 3" descr="corrected_ovii_vs_halo_rosat_hq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82" t="87969"/>
                <a:stretch/>
              </p:blipFill>
              <p:spPr>
                <a:xfrm>
                  <a:off x="981540" y="4243251"/>
                  <a:ext cx="6036267" cy="825077"/>
                </a:xfrm>
                <a:prstGeom prst="rect">
                  <a:avLst/>
                </a:prstGeom>
              </p:spPr>
            </p:pic>
            <p:pic>
              <p:nvPicPr>
                <p:cNvPr id="5" name="Picture 4" descr="corrected_ovii_vs_halo_rosat_hq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7145"/>
                <a:stretch/>
              </p:blipFill>
              <p:spPr>
                <a:xfrm>
                  <a:off x="159807" y="0"/>
                  <a:ext cx="6858000" cy="4310605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 descr="corrected_ovii_vs_halo_rosat_hq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0" t="21607" r="90039" b="15117"/>
              <a:stretch/>
            </p:blipFill>
            <p:spPr>
              <a:xfrm>
                <a:off x="327129" y="596557"/>
                <a:ext cx="515801" cy="4339472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3646535" y="404119"/>
              <a:ext cx="1962779" cy="413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600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ii_vs_Clo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57200"/>
            <a:ext cx="9047747" cy="594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47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9469" r="4233" b="12764"/>
          <a:stretch>
            <a:fillRect/>
          </a:stretch>
        </p:blipFill>
        <p:spPr bwMode="auto">
          <a:xfrm>
            <a:off x="146529" y="2912"/>
            <a:ext cx="89554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841079" y="6176242"/>
            <a:ext cx="488307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Casey </a:t>
            </a:r>
            <a:r>
              <a:rPr lang="en-US" dirty="0" err="1">
                <a:solidFill>
                  <a:schemeClr val="bg1"/>
                </a:solidFill>
              </a:rPr>
              <a:t>Lisse</a:t>
            </a:r>
            <a:r>
              <a:rPr lang="en-US" dirty="0">
                <a:solidFill>
                  <a:schemeClr val="bg1"/>
                </a:solidFill>
              </a:rPr>
              <a:t> et al 1996</a:t>
            </a:r>
          </a:p>
        </p:txBody>
      </p:sp>
    </p:spTree>
    <p:extLst>
      <p:ext uri="{BB962C8B-B14F-4D97-AF65-F5344CB8AC3E}">
        <p14:creationId xmlns:p14="http://schemas.microsoft.com/office/powerpoint/2010/main" val="2327199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n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6880" y="6396335"/>
            <a:ext cx="708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Galeazzi</a:t>
            </a:r>
            <a:r>
              <a:rPr lang="en-US" sz="2400" dirty="0" smtClean="0"/>
              <a:t> et al 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937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588" y="1277453"/>
            <a:ext cx="9003205" cy="4363577"/>
            <a:chOff x="0" y="0"/>
            <a:chExt cx="6337300" cy="3071495"/>
          </a:xfrm>
        </p:grpSpPr>
        <p:sp>
          <p:nvSpPr>
            <p:cNvPr id="5" name="Text Box 673"/>
            <p:cNvSpPr txBox="1">
              <a:spLocks noChangeArrowheads="1"/>
            </p:cNvSpPr>
            <p:nvPr/>
          </p:nvSpPr>
          <p:spPr bwMode="auto">
            <a:xfrm>
              <a:off x="119380" y="2232660"/>
              <a:ext cx="6217920" cy="838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algn="just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 dirty="0" smtClean="0">
                <a:effectLst/>
                <a:latin typeface="Times"/>
                <a:ea typeface="Times"/>
                <a:cs typeface="Times New Roman"/>
              </a:endParaRPr>
            </a:p>
            <a:p>
              <a:pPr marL="0" marR="0" algn="just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dirty="0" smtClean="0">
                  <a:effectLst/>
                  <a:latin typeface="Times"/>
                  <a:ea typeface="Times"/>
                  <a:cs typeface="Times New Roman"/>
                </a:rPr>
                <a:t>left</a:t>
              </a:r>
              <a:r>
                <a:rPr lang="en-US" sz="1200" i="1" dirty="0">
                  <a:effectLst/>
                  <a:latin typeface="Times"/>
                  <a:ea typeface="Times"/>
                  <a:cs typeface="Times New Roman"/>
                </a:rPr>
                <a:t>: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</a:rPr>
                <a:t> Emission spectrum of a solar abundance plasma in collisional ionization equilibrium at 1.0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  <a:sym typeface="Symbol"/>
                </a:rPr>
                <a:t>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</a:rPr>
                <a:t>10</a:t>
              </a:r>
              <a:r>
                <a:rPr lang="en-US" sz="1200" baseline="30000" dirty="0">
                  <a:effectLst/>
                  <a:latin typeface="Times"/>
                  <a:ea typeface="Times"/>
                  <a:cs typeface="Times New Roman"/>
                </a:rPr>
                <a:t>6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</a:rPr>
                <a:t> K.  </a:t>
              </a:r>
              <a:r>
                <a:rPr lang="en-US" sz="1200" i="1" dirty="0">
                  <a:effectLst/>
                  <a:latin typeface="Times"/>
                  <a:ea typeface="Times"/>
                  <a:cs typeface="Times New Roman"/>
                </a:rPr>
                <a:t>right: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</a:rPr>
                <a:t> Simulated observations at different resolutions of a 1.0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  <a:sym typeface="Symbol"/>
                </a:rPr>
                <a:t>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</a:rPr>
                <a:t>10</a:t>
              </a:r>
              <a:r>
                <a:rPr lang="en-US" sz="1200" baseline="30000" dirty="0">
                  <a:effectLst/>
                  <a:latin typeface="Times"/>
                  <a:ea typeface="Times"/>
                  <a:cs typeface="Times New Roman"/>
                </a:rPr>
                <a:t>6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</a:rPr>
                <a:t> K plasma with diffuse depleted abundances.  With solar abundances, Si and Mg ions would dominate instead of S and </a:t>
              </a:r>
              <a:r>
                <a:rPr lang="en-US" sz="1200" dirty="0" err="1">
                  <a:effectLst/>
                  <a:latin typeface="Times"/>
                  <a:ea typeface="Times"/>
                  <a:cs typeface="Times New Roman"/>
                </a:rPr>
                <a:t>Ar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</a:rPr>
                <a:t> (compare left side).  It is clear that 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  <a:sym typeface="Symbol"/>
                </a:rPr>
                <a:t>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</a:rPr>
                <a:t>E 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  <a:sym typeface="Symbol"/>
                </a:rPr>
                <a:t></a:t>
              </a:r>
              <a:r>
                <a:rPr lang="en-US" sz="1200" dirty="0">
                  <a:effectLst/>
                  <a:latin typeface="Times"/>
                  <a:ea typeface="Times"/>
                  <a:cs typeface="Times New Roman"/>
                </a:rPr>
                <a:t> 2 eV is required to resolve individual lines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0" y="0"/>
              <a:ext cx="6271895" cy="2306320"/>
              <a:chOff x="0" y="0"/>
              <a:chExt cx="6271895" cy="2306320"/>
            </a:xfrm>
          </p:grpSpPr>
          <p:pic>
            <p:nvPicPr>
              <p:cNvPr id="7" name="Picture 6" descr="sgc_with_label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75" t="5350" r="3737" b="2341"/>
              <a:stretch>
                <a:fillRect/>
              </a:stretch>
            </p:blipFill>
            <p:spPr bwMode="auto">
              <a:xfrm>
                <a:off x="3418840" y="19050"/>
                <a:ext cx="2853055" cy="2287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7" descr="apec1e6-250-label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7" t="1816" r="4077" b="1816"/>
              <a:stretch>
                <a:fillRect/>
              </a:stretch>
            </p:blipFill>
            <p:spPr bwMode="auto">
              <a:xfrm>
                <a:off x="0" y="0"/>
                <a:ext cx="3419475" cy="2282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76686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21002" y="1193290"/>
            <a:ext cx="8238351" cy="449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400" dirty="0" smtClean="0">
                <a:solidFill>
                  <a:srgbClr val="000000"/>
                </a:solidFill>
              </a:rPr>
              <a:t>Source of observed ¼-keV diffuse background X-rays:</a:t>
            </a:r>
            <a:endParaRPr lang="en-US" sz="4400" dirty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 ~ </a:t>
            </a:r>
            <a:r>
              <a:rPr lang="en-US" sz="3200" dirty="0" smtClean="0">
                <a:solidFill>
                  <a:srgbClr val="000000"/>
                </a:solidFill>
              </a:rPr>
              <a:t>30% </a:t>
            </a:r>
            <a:r>
              <a:rPr lang="en-US" sz="3200" dirty="0">
                <a:solidFill>
                  <a:srgbClr val="000000"/>
                </a:solidFill>
              </a:rPr>
              <a:t>from Solar wind charge exchange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 ~ </a:t>
            </a:r>
            <a:r>
              <a:rPr lang="en-US" sz="3200" dirty="0" smtClean="0">
                <a:solidFill>
                  <a:srgbClr val="000000"/>
                </a:solidFill>
              </a:rPr>
              <a:t>11% </a:t>
            </a:r>
            <a:r>
              <a:rPr lang="en-US" sz="3200" dirty="0">
                <a:solidFill>
                  <a:srgbClr val="000000"/>
                </a:solidFill>
              </a:rPr>
              <a:t>from 1x10</a:t>
            </a:r>
            <a:r>
              <a:rPr lang="en-US" sz="3200" baseline="30000" dirty="0">
                <a:solidFill>
                  <a:srgbClr val="000000"/>
                </a:solidFill>
              </a:rPr>
              <a:t>6</a:t>
            </a:r>
            <a:r>
              <a:rPr lang="en-US" sz="3200" dirty="0">
                <a:solidFill>
                  <a:srgbClr val="000000"/>
                </a:solidFill>
              </a:rPr>
              <a:t> K halo gas</a:t>
            </a:r>
          </a:p>
          <a:p>
            <a:r>
              <a:rPr lang="en-US" sz="3200" dirty="0">
                <a:solidFill>
                  <a:srgbClr val="000000"/>
                </a:solidFill>
              </a:rPr>
              <a:t>   ~ </a:t>
            </a:r>
            <a:r>
              <a:rPr lang="en-US" sz="3200" dirty="0" smtClean="0">
                <a:solidFill>
                  <a:srgbClr val="000000"/>
                </a:solidFill>
              </a:rPr>
              <a:t>3% </a:t>
            </a:r>
            <a:r>
              <a:rPr lang="en-US" sz="3200" dirty="0">
                <a:solidFill>
                  <a:srgbClr val="000000"/>
                </a:solidFill>
              </a:rPr>
              <a:t>from AGN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Rest </a:t>
            </a:r>
            <a:r>
              <a:rPr lang="en-US" sz="3200" dirty="0">
                <a:solidFill>
                  <a:srgbClr val="000000"/>
                </a:solidFill>
              </a:rPr>
              <a:t>presumably from Local Hot Bubble (until we think of something else). </a:t>
            </a:r>
          </a:p>
        </p:txBody>
      </p:sp>
    </p:spTree>
    <p:extLst>
      <p:ext uri="{BB962C8B-B14F-4D97-AF65-F5344CB8AC3E}">
        <p14:creationId xmlns:p14="http://schemas.microsoft.com/office/powerpoint/2010/main" val="2220161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864" b="1999"/>
          <a:stretch>
            <a:fillRect/>
          </a:stretch>
        </p:blipFill>
        <p:spPr bwMode="auto">
          <a:xfrm>
            <a:off x="0" y="1219200"/>
            <a:ext cx="9144000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1066800" y="3048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accent2"/>
                </a:solidFill>
              </a:rPr>
              <a:t>Moving on . . .</a:t>
            </a:r>
            <a:endParaRPr lang="en-US" sz="2800"/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2155748" y="5713220"/>
            <a:ext cx="56592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mean free path ~ 1.5 </a:t>
            </a:r>
            <a:r>
              <a:rPr lang="en-US" sz="2400" dirty="0">
                <a:sym typeface="Symbol" charset="0"/>
              </a:rPr>
              <a:t> 10</a:t>
            </a:r>
            <a:r>
              <a:rPr lang="en-US" sz="2400" baseline="30000" dirty="0">
                <a:sym typeface="Symbol" charset="0"/>
              </a:rPr>
              <a:t>21</a:t>
            </a:r>
            <a:r>
              <a:rPr lang="en-US" sz="2400" dirty="0">
                <a:sym typeface="Symbol" charset="0"/>
              </a:rPr>
              <a:t> H</a:t>
            </a:r>
            <a:r>
              <a:rPr lang="en-US" dirty="0">
                <a:sym typeface="Symbol" charset="0"/>
              </a:rPr>
              <a:t> I</a:t>
            </a:r>
            <a:r>
              <a:rPr lang="en-US" sz="2400" dirty="0">
                <a:sym typeface="Symbol" charset="0"/>
              </a:rPr>
              <a:t> cm</a:t>
            </a:r>
            <a:r>
              <a:rPr lang="en-US" sz="2400" baseline="30000" dirty="0">
                <a:sym typeface="Symbol" charset="0"/>
              </a:rPr>
              <a:t>–</a:t>
            </a:r>
            <a:r>
              <a:rPr lang="en-US" sz="2400" baseline="30000" dirty="0" smtClean="0">
                <a:sym typeface="Symbol" charset="0"/>
              </a:rPr>
              <a:t>2 </a:t>
            </a:r>
            <a:r>
              <a:rPr lang="en-US" sz="2400" dirty="0" smtClean="0">
                <a:sym typeface="Symbol" charset="0"/>
              </a:rPr>
              <a:t>≈700 pc</a:t>
            </a:r>
            <a:endParaRPr lang="en-US" sz="2400" i="1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219200" y="6174885"/>
            <a:ext cx="7162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Symbol" charset="0"/>
              <a:buNone/>
            </a:pPr>
            <a:r>
              <a:rPr lang="en-US" sz="2400" i="1" dirty="0" smtClean="0"/>
              <a:t>T</a:t>
            </a:r>
            <a:r>
              <a:rPr lang="en-US" sz="2400" dirty="0" smtClean="0"/>
              <a:t> </a:t>
            </a:r>
            <a:r>
              <a:rPr lang="en-US" sz="2400" dirty="0"/>
              <a:t>~ </a:t>
            </a:r>
            <a:r>
              <a:rPr lang="en-US" sz="2400" dirty="0" smtClean="0"/>
              <a:t>2 –3 </a:t>
            </a:r>
            <a:r>
              <a:rPr lang="en-US" sz="2400" dirty="0">
                <a:sym typeface="Symbol" charset="0"/>
              </a:rPr>
              <a:t> 10</a:t>
            </a:r>
            <a:r>
              <a:rPr lang="en-US" sz="2400" baseline="30000" dirty="0">
                <a:sym typeface="Symbol" charset="0"/>
              </a:rPr>
              <a:t>6</a:t>
            </a:r>
            <a:r>
              <a:rPr lang="en-US" sz="2400" dirty="0">
                <a:sym typeface="Symbol" charset="0"/>
              </a:rPr>
              <a:t> K</a:t>
            </a:r>
          </a:p>
        </p:txBody>
      </p:sp>
    </p:spTree>
    <p:extLst>
      <p:ext uri="{BB962C8B-B14F-4D97-AF65-F5344CB8AC3E}">
        <p14:creationId xmlns:p14="http://schemas.microsoft.com/office/powerpoint/2010/main" val="1991257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676" y="244202"/>
            <a:ext cx="8808198" cy="6363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Henley &amp; Shelton 2014:</a:t>
            </a:r>
          </a:p>
          <a:p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Analyze several halo models (</a:t>
            </a:r>
            <a:r>
              <a:rPr lang="nb-NO" sz="2000" dirty="0" smtClean="0"/>
              <a:t>Fang </a:t>
            </a:r>
            <a:r>
              <a:rPr lang="nb-NO" sz="2000" dirty="0"/>
              <a:t>et al. </a:t>
            </a:r>
            <a:r>
              <a:rPr lang="nb-NO" sz="2000" dirty="0" smtClean="0"/>
              <a:t>2013, </a:t>
            </a:r>
            <a:r>
              <a:rPr lang="it-IT" sz="2000" dirty="0"/>
              <a:t> </a:t>
            </a:r>
            <a:r>
              <a:rPr lang="it-IT" sz="2000" dirty="0" err="1"/>
              <a:t>Henley</a:t>
            </a:r>
            <a:r>
              <a:rPr lang="it-IT" sz="2000" dirty="0"/>
              <a:t> &amp; </a:t>
            </a:r>
            <a:r>
              <a:rPr lang="it-IT" sz="2000" dirty="0" err="1"/>
              <a:t>Shelton</a:t>
            </a:r>
            <a:r>
              <a:rPr lang="it-IT" sz="2000" dirty="0"/>
              <a:t> </a:t>
            </a:r>
            <a:r>
              <a:rPr lang="it-IT" sz="2000" dirty="0" smtClean="0"/>
              <a:t>2013,</a:t>
            </a:r>
            <a:r>
              <a:rPr lang="en-US" sz="2000" dirty="0" smtClean="0"/>
              <a:t> </a:t>
            </a:r>
            <a:r>
              <a:rPr lang="en-US" sz="2000" dirty="0"/>
              <a:t>Gupta et </a:t>
            </a:r>
            <a:r>
              <a:rPr lang="en-US" sz="2000" dirty="0" smtClean="0"/>
              <a:t>	al.</a:t>
            </a:r>
            <a:r>
              <a:rPr lang="en-US" sz="2000" dirty="0"/>
              <a:t> </a:t>
            </a:r>
            <a:r>
              <a:rPr lang="en-US" sz="2000" dirty="0" smtClean="0"/>
              <a:t>2013, </a:t>
            </a:r>
            <a:r>
              <a:rPr lang="en-US" sz="2000" dirty="0"/>
              <a:t>Miller &amp; </a:t>
            </a:r>
            <a:r>
              <a:rPr lang="en-US" sz="2000" dirty="0" err="1"/>
              <a:t>Bregman</a:t>
            </a:r>
            <a:r>
              <a:rPr lang="en-US" sz="2000" dirty="0"/>
              <a:t> 2013</a:t>
            </a:r>
            <a:r>
              <a:rPr lang="en-US" sz="2000" dirty="0" smtClean="0"/>
              <a:t>)      </a:t>
            </a:r>
            <a:endParaRPr lang="en-US" sz="2000" dirty="0"/>
          </a:p>
          <a:p>
            <a:pPr lvl="1">
              <a:buFont typeface="Arial"/>
              <a:buChar char="•"/>
            </a:pPr>
            <a:r>
              <a:rPr lang="en-US" sz="2000" dirty="0" smtClean="0"/>
              <a:t>Halo possibly convectively unstable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Halo could be isothermal, or might not be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Halo is definitely non-uniform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Possibility of two halos: </a:t>
            </a:r>
          </a:p>
          <a:p>
            <a:pPr>
              <a:lnSpc>
                <a:spcPts val="2060"/>
              </a:lnSpc>
            </a:pPr>
            <a:r>
              <a:rPr lang="en-US" sz="2000" dirty="0"/>
              <a:t>	</a:t>
            </a:r>
            <a:r>
              <a:rPr lang="en-US" sz="2000" dirty="0" smtClean="0"/>
              <a:t>	one high-metallicity non-isothermal at low z — X-ray-emitting</a:t>
            </a:r>
          </a:p>
          <a:p>
            <a:pPr>
              <a:lnSpc>
                <a:spcPts val="2060"/>
              </a:lnSpc>
            </a:pPr>
            <a:r>
              <a:rPr lang="en-US" sz="2000" dirty="0"/>
              <a:t>	</a:t>
            </a:r>
            <a:r>
              <a:rPr lang="en-US" sz="2000" dirty="0" smtClean="0"/>
              <a:t>	one isothermal low-metallicity at high z — indirect evidence</a:t>
            </a:r>
          </a:p>
          <a:p>
            <a:pPr>
              <a:lnSpc>
                <a:spcPts val="2060"/>
              </a:lnSpc>
            </a:pPr>
            <a:endParaRPr lang="en-US" sz="2800" dirty="0"/>
          </a:p>
          <a:p>
            <a:r>
              <a:rPr lang="en-US" sz="2800" dirty="0" smtClean="0"/>
              <a:t>Henley &amp; Shelton 2015:</a:t>
            </a:r>
            <a:endParaRPr lang="en-US" sz="2000" dirty="0"/>
          </a:p>
          <a:p>
            <a:r>
              <a:rPr lang="en-US" sz="2000" dirty="0" smtClean="0"/>
              <a:t>Absorption analysis of observations on and near molecular clouds at moderate distances (200 – 400 pc) allows measurement of distant emission clearly separated from poorly known and time-variable Local Hot Bubble/SWCX foreground..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Halo emission has non-uniform distribution, different in O vii and O viii.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1/5 of measurements show very little distant emission in either line.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Two independent observations and analyses of MBM 16 show ~zero distant emission.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5743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48" name="Group 12"/>
          <p:cNvGrpSpPr>
            <a:grpSpLocks/>
          </p:cNvGrpSpPr>
          <p:nvPr/>
        </p:nvGrpSpPr>
        <p:grpSpPr bwMode="auto">
          <a:xfrm>
            <a:off x="82818" y="608165"/>
            <a:ext cx="8936166" cy="4161921"/>
            <a:chOff x="1082" y="722"/>
            <a:chExt cx="3809" cy="1774"/>
          </a:xfrm>
        </p:grpSpPr>
        <p:grpSp>
          <p:nvGrpSpPr>
            <p:cNvPr id="193539" name="Group 3"/>
            <p:cNvGrpSpPr>
              <a:grpSpLocks/>
            </p:cNvGrpSpPr>
            <p:nvPr/>
          </p:nvGrpSpPr>
          <p:grpSpPr bwMode="auto">
            <a:xfrm>
              <a:off x="1082" y="722"/>
              <a:ext cx="3809" cy="1774"/>
              <a:chOff x="192" y="528"/>
              <a:chExt cx="3312" cy="1542"/>
            </a:xfrm>
          </p:grpSpPr>
          <p:pic>
            <p:nvPicPr>
              <p:cNvPr id="193540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1" r="864" b="1999"/>
              <a:stretch>
                <a:fillRect/>
              </a:stretch>
            </p:blipFill>
            <p:spPr bwMode="auto">
              <a:xfrm>
                <a:off x="192" y="528"/>
                <a:ext cx="3264" cy="15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93541" name="Rectangle 5"/>
              <p:cNvSpPr>
                <a:spLocks noChangeArrowheads="1"/>
              </p:cNvSpPr>
              <p:nvPr/>
            </p:nvSpPr>
            <p:spPr bwMode="auto">
              <a:xfrm>
                <a:off x="3168" y="720"/>
                <a:ext cx="336" cy="1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3542" name="Oval 6"/>
            <p:cNvSpPr>
              <a:spLocks noChangeArrowheads="1"/>
            </p:cNvSpPr>
            <p:nvPr/>
          </p:nvSpPr>
          <p:spPr bwMode="auto">
            <a:xfrm>
              <a:off x="2430" y="867"/>
              <a:ext cx="985" cy="116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3001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6674595" y="527749"/>
            <a:ext cx="23443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What</a:t>
            </a:r>
            <a:r>
              <a:rPr lang="ja-JP" altLang="en-US" sz="2800" dirty="0">
                <a:latin typeface="Arial"/>
              </a:rPr>
              <a:t>’</a:t>
            </a:r>
            <a:r>
              <a:rPr lang="en-US" sz="2800" dirty="0"/>
              <a:t>s </a:t>
            </a:r>
            <a:r>
              <a:rPr lang="en-US" sz="2800" dirty="0" smtClean="0"/>
              <a:t>this </a:t>
            </a:r>
            <a:r>
              <a:rPr lang="en-US" sz="2800" dirty="0"/>
              <a:t>??</a:t>
            </a:r>
          </a:p>
        </p:txBody>
      </p:sp>
      <p:sp>
        <p:nvSpPr>
          <p:cNvPr id="193544" name="Line 8"/>
          <p:cNvSpPr>
            <a:spLocks noChangeShapeType="1"/>
          </p:cNvSpPr>
          <p:nvPr/>
        </p:nvSpPr>
        <p:spPr bwMode="auto">
          <a:xfrm flipH="1">
            <a:off x="4168020" y="873125"/>
            <a:ext cx="2506575" cy="1650295"/>
          </a:xfrm>
          <a:prstGeom prst="line">
            <a:avLst/>
          </a:prstGeom>
          <a:noFill/>
          <a:ln w="57150" cmpd="sng">
            <a:solidFill>
              <a:srgbClr val="E3001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9" name="Line 13"/>
          <p:cNvSpPr>
            <a:spLocks noChangeShapeType="1"/>
          </p:cNvSpPr>
          <p:nvPr/>
        </p:nvSpPr>
        <p:spPr bwMode="auto">
          <a:xfrm flipH="1">
            <a:off x="4444802" y="948345"/>
            <a:ext cx="2229793" cy="2193718"/>
          </a:xfrm>
          <a:prstGeom prst="line">
            <a:avLst/>
          </a:prstGeom>
          <a:noFill/>
          <a:ln w="57150" cmpd="sng">
            <a:solidFill>
              <a:srgbClr val="E3001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6" name="Line 10"/>
          <p:cNvSpPr>
            <a:spLocks noChangeShapeType="1"/>
          </p:cNvSpPr>
          <p:nvPr/>
        </p:nvSpPr>
        <p:spPr bwMode="auto">
          <a:xfrm>
            <a:off x="1905001" y="789359"/>
            <a:ext cx="813982" cy="1734061"/>
          </a:xfrm>
          <a:prstGeom prst="line">
            <a:avLst/>
          </a:prstGeom>
          <a:noFill/>
          <a:ln w="19050">
            <a:solidFill>
              <a:srgbClr val="E3001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2" name="Line 16"/>
          <p:cNvSpPr>
            <a:spLocks noChangeShapeType="1"/>
          </p:cNvSpPr>
          <p:nvPr/>
        </p:nvSpPr>
        <p:spPr bwMode="auto">
          <a:xfrm flipH="1">
            <a:off x="1847850" y="873125"/>
            <a:ext cx="0" cy="1682854"/>
          </a:xfrm>
          <a:prstGeom prst="line">
            <a:avLst/>
          </a:prstGeom>
          <a:noFill/>
          <a:ln w="19050">
            <a:solidFill>
              <a:srgbClr val="E3001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1253" y="4799970"/>
            <a:ext cx="79615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Looks like central ~3 </a:t>
            </a:r>
            <a:r>
              <a:rPr lang="en-US" sz="2400" dirty="0" err="1" smtClean="0"/>
              <a:t>kpc</a:t>
            </a:r>
            <a:r>
              <a:rPr lang="en-US" sz="2400" dirty="0" smtClean="0"/>
              <a:t> of Galaxy is full of 2–4 x 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 gas?</a:t>
            </a:r>
          </a:p>
          <a:p>
            <a:r>
              <a:rPr lang="en-US" sz="2400" dirty="0" smtClean="0"/>
              <a:t> -Nicely fit by adiabatic polytrope in Galactic potential well</a:t>
            </a:r>
            <a:r>
              <a:rPr lang="en-US" sz="2400" dirty="0" smtClean="0"/>
              <a:t>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Which (probably coincidentally) also provides the observed </a:t>
            </a:r>
            <a:r>
              <a:rPr lang="en-US" sz="2000" dirty="0" err="1" smtClean="0">
                <a:solidFill>
                  <a:srgbClr val="0000FF"/>
                </a:solidFill>
              </a:rPr>
              <a:t>Ovii</a:t>
            </a:r>
            <a:r>
              <a:rPr lang="en-US" sz="2000" dirty="0" smtClean="0">
                <a:solidFill>
                  <a:srgbClr val="0000FF"/>
                </a:solidFill>
              </a:rPr>
              <a:t> and </a:t>
            </a:r>
            <a:r>
              <a:rPr lang="en-US" sz="2000" dirty="0" err="1" smtClean="0">
                <a:solidFill>
                  <a:srgbClr val="0000FF"/>
                </a:solidFill>
              </a:rPr>
              <a:t>Oviii</a:t>
            </a:r>
            <a:r>
              <a:rPr lang="en-US" sz="2000" dirty="0" smtClean="0">
                <a:solidFill>
                  <a:srgbClr val="0000FF"/>
                </a:solidFill>
              </a:rPr>
              <a:t> absorption along all galactic and extragalactic sightlines within a factor of two — with most of the gas within a few </a:t>
            </a:r>
            <a:r>
              <a:rPr lang="en-US" sz="2000" dirty="0" err="1" smtClean="0">
                <a:solidFill>
                  <a:srgbClr val="0000FF"/>
                </a:solidFill>
              </a:rPr>
              <a:t>kpc</a:t>
            </a:r>
            <a:r>
              <a:rPr lang="en-US" sz="2000" dirty="0" smtClean="0">
                <a:solidFill>
                  <a:srgbClr val="0000FF"/>
                </a:solidFill>
              </a:rPr>
              <a:t>.  Need other material to provide emission.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838200" y="381000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Absorption from nearby H I </a:t>
            </a:r>
          </a:p>
        </p:txBody>
      </p:sp>
    </p:spTree>
    <p:extLst>
      <p:ext uri="{BB962C8B-B14F-4D97-AF65-F5344CB8AC3E}">
        <p14:creationId xmlns:p14="http://schemas.microsoft.com/office/powerpoint/2010/main" val="843462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4793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Current observational evidence:</a:t>
            </a:r>
          </a:p>
          <a:p>
            <a:pPr>
              <a:lnSpc>
                <a:spcPts val="3140"/>
              </a:lnSpc>
              <a:spcBef>
                <a:spcPts val="3120"/>
              </a:spcBef>
            </a:pPr>
            <a:r>
              <a:rPr lang="en-US" dirty="0" smtClean="0">
                <a:solidFill>
                  <a:srgbClr val="FF0000"/>
                </a:solidFill>
              </a:rPr>
              <a:t> is strongly against a uniform X-ray emitting hot halo, either spherical or plane-parallel.</a:t>
            </a:r>
          </a:p>
          <a:p>
            <a:pPr>
              <a:lnSpc>
                <a:spcPts val="3140"/>
              </a:lnSpc>
              <a:spcBef>
                <a:spcPts val="3120"/>
              </a:spcBef>
            </a:pPr>
            <a:r>
              <a:rPr lang="en-US" dirty="0" smtClean="0">
                <a:solidFill>
                  <a:srgbClr val="008000"/>
                </a:solidFill>
              </a:rPr>
              <a:t>says the halo is complicated, but otherwise hasn’t helped much</a:t>
            </a:r>
            <a:endParaRPr lang="en-US" dirty="0">
              <a:solidFill>
                <a:srgbClr val="008000"/>
              </a:solidFill>
            </a:endParaRPr>
          </a:p>
          <a:p>
            <a:pPr>
              <a:lnSpc>
                <a:spcPts val="3140"/>
              </a:lnSpc>
              <a:spcBef>
                <a:spcPts val="3120"/>
              </a:spcBef>
            </a:pPr>
            <a:r>
              <a:rPr lang="en-US" dirty="0" smtClean="0">
                <a:solidFill>
                  <a:srgbClr val="0000FF"/>
                </a:solidFill>
              </a:rPr>
              <a:t>does not distinguish between wildly diverse models for the distribution of hot gas in the disk</a:t>
            </a:r>
          </a:p>
        </p:txBody>
      </p:sp>
    </p:spTree>
    <p:extLst>
      <p:ext uri="{BB962C8B-B14F-4D97-AF65-F5344CB8AC3E}">
        <p14:creationId xmlns:p14="http://schemas.microsoft.com/office/powerpoint/2010/main" val="3820740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de_Ovii-n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"/>
          <a:stretch/>
        </p:blipFill>
        <p:spPr>
          <a:xfrm>
            <a:off x="0" y="716325"/>
            <a:ext cx="9144000" cy="6141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376" y="162802"/>
            <a:ext cx="87756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Easy to hide oxygen if only look in emission . .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4619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361"/>
            <a:ext cx="8229600" cy="64632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400" dirty="0" smtClean="0"/>
              <a:t>Halo Complexities:</a:t>
            </a:r>
          </a:p>
          <a:p>
            <a:pPr>
              <a:spcBef>
                <a:spcPts val="1600"/>
              </a:spcBef>
            </a:pPr>
            <a:r>
              <a:rPr lang="en-US" dirty="0" smtClean="0">
                <a:solidFill>
                  <a:srgbClr val="008000"/>
                </a:solidFill>
                <a:latin typeface="Charter Black"/>
                <a:cs typeface="Charter Black"/>
              </a:rPr>
              <a:t>~</a:t>
            </a:r>
            <a:r>
              <a:rPr lang="en-US" dirty="0" smtClean="0">
                <a:solidFill>
                  <a:srgbClr val="008000"/>
                </a:solidFill>
              </a:rPr>
              <a:t>20% of on-off cloud absorption measurements show little or no distant thermal emission.</a:t>
            </a:r>
          </a:p>
          <a:p>
            <a:pPr>
              <a:spcBef>
                <a:spcPts val="1600"/>
              </a:spcBef>
            </a:pPr>
            <a:r>
              <a:rPr lang="en-US" dirty="0" smtClean="0">
                <a:solidFill>
                  <a:srgbClr val="FF0000"/>
                </a:solidFill>
              </a:rPr>
              <a:t>There are large emission measures (.04 cm</a:t>
            </a:r>
            <a:r>
              <a:rPr lang="en-US" baseline="30000" dirty="0" smtClean="0">
                <a:solidFill>
                  <a:srgbClr val="FF0000"/>
                </a:solidFill>
              </a:rPr>
              <a:t>–6</a:t>
            </a:r>
            <a:r>
              <a:rPr lang="en-US" dirty="0" smtClean="0">
                <a:solidFill>
                  <a:srgbClr val="FF0000"/>
                </a:solidFill>
              </a:rPr>
              <a:t> pc) at 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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 1.0 × 10</a:t>
            </a:r>
            <a:r>
              <a:rPr lang="en-US" baseline="30000" dirty="0" smtClean="0">
                <a:solidFill>
                  <a:srgbClr val="FF0000"/>
                </a:solidFill>
                <a:effectLst/>
              </a:rPr>
              <a:t>6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 K somewhere in the halo.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1600"/>
              </a:spcBef>
            </a:pPr>
            <a:r>
              <a:rPr lang="en-US" dirty="0" smtClean="0">
                <a:solidFill>
                  <a:srgbClr val="0000FF"/>
                </a:solidFill>
              </a:rPr>
              <a:t>Gould’s Belt molecular clouds (D ~ 350 pc) show little or no shadow after known AGN background is subtracted.</a:t>
            </a:r>
            <a:endParaRPr lang="en-US" dirty="0">
              <a:solidFill>
                <a:srgbClr val="0000FF"/>
              </a:solidFill>
            </a:endParaRPr>
          </a:p>
          <a:p>
            <a:pPr>
              <a:spcBef>
                <a:spcPts val="1600"/>
              </a:spcBef>
            </a:pPr>
            <a:r>
              <a:rPr lang="en-US" dirty="0" smtClean="0">
                <a:solidFill>
                  <a:srgbClr val="E800FF"/>
                </a:solidFill>
              </a:rPr>
              <a:t>Ubiquitous O </a:t>
            </a:r>
            <a:r>
              <a:rPr lang="en-US" cap="small" dirty="0" smtClean="0">
                <a:solidFill>
                  <a:srgbClr val="E800FF"/>
                </a:solidFill>
              </a:rPr>
              <a:t>vi</a:t>
            </a:r>
            <a:r>
              <a:rPr lang="en-US" dirty="0" smtClean="0">
                <a:solidFill>
                  <a:srgbClr val="E800FF"/>
                </a:solidFill>
              </a:rPr>
              <a:t> absorption observed.</a:t>
            </a:r>
          </a:p>
          <a:p>
            <a:pPr>
              <a:spcBef>
                <a:spcPts val="1600"/>
              </a:spcBef>
            </a:pPr>
            <a:r>
              <a:rPr lang="en-US" dirty="0" smtClean="0">
                <a:solidFill>
                  <a:srgbClr val="139199"/>
                </a:solidFill>
              </a:rPr>
              <a:t>There is an unknown source within the disk that over 1 </a:t>
            </a:r>
            <a:r>
              <a:rPr lang="en-US" dirty="0" err="1" smtClean="0">
                <a:solidFill>
                  <a:srgbClr val="139199"/>
                </a:solidFill>
              </a:rPr>
              <a:t>kpc</a:t>
            </a:r>
            <a:r>
              <a:rPr lang="en-US" dirty="0" smtClean="0">
                <a:solidFill>
                  <a:srgbClr val="139199"/>
                </a:solidFill>
              </a:rPr>
              <a:t> is </a:t>
            </a:r>
            <a:r>
              <a:rPr lang="en-US" dirty="0" smtClean="0">
                <a:solidFill>
                  <a:srgbClr val="139199"/>
                </a:solidFill>
                <a:latin typeface="Charter Black"/>
                <a:cs typeface="Charter Black"/>
              </a:rPr>
              <a:t>~</a:t>
            </a:r>
            <a:r>
              <a:rPr lang="en-US" dirty="0" smtClean="0">
                <a:solidFill>
                  <a:srgbClr val="139199"/>
                </a:solidFill>
              </a:rPr>
              <a:t> as bright as the halo.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dirty="0" smtClean="0"/>
              <a:t>Complex halo might be more compatible with galactic fountain picture?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59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3485" y="92317"/>
            <a:ext cx="8792786" cy="6599347"/>
            <a:chOff x="143485" y="92317"/>
            <a:chExt cx="8792786" cy="659934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3" t="9165" r="4058" b="1717"/>
            <a:stretch/>
          </p:blipFill>
          <p:spPr bwMode="auto">
            <a:xfrm>
              <a:off x="143485" y="122800"/>
              <a:ext cx="8792786" cy="33702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xt Box 58"/>
            <p:cNvSpPr txBox="1"/>
            <p:nvPr/>
          </p:nvSpPr>
          <p:spPr>
            <a:xfrm>
              <a:off x="838381" y="238784"/>
              <a:ext cx="1662951" cy="372486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effectLst/>
                  <a:latin typeface="Times"/>
                  <a:ea typeface="Times"/>
                  <a:cs typeface="Times New Roman"/>
                </a:rPr>
                <a:t>Anti-center</a:t>
              </a:r>
            </a:p>
          </p:txBody>
        </p:sp>
        <p:sp>
          <p:nvSpPr>
            <p:cNvPr id="12" name="Text Box 54"/>
            <p:cNvSpPr txBox="1"/>
            <p:nvPr/>
          </p:nvSpPr>
          <p:spPr>
            <a:xfrm>
              <a:off x="6222209" y="1639391"/>
              <a:ext cx="1452545" cy="372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"/>
                  <a:ea typeface="Times"/>
                  <a:cs typeface="Times New Roman"/>
                </a:rPr>
                <a:t>b) Flight 3</a:t>
              </a:r>
            </a:p>
          </p:txBody>
        </p:sp>
        <p:sp>
          <p:nvSpPr>
            <p:cNvPr id="14" name="Text Box 57"/>
            <p:cNvSpPr txBox="1"/>
            <p:nvPr/>
          </p:nvSpPr>
          <p:spPr>
            <a:xfrm>
              <a:off x="6242511" y="92317"/>
              <a:ext cx="1452545" cy="292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"/>
                  <a:ea typeface="Times"/>
                  <a:cs typeface="Times New Roman"/>
                </a:rPr>
                <a:t>a) Flight 4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174" y="1681143"/>
              <a:ext cx="2014096" cy="997013"/>
            </a:xfrm>
            <a:prstGeom prst="rect">
              <a:avLst/>
            </a:prstGeom>
          </p:spPr>
        </p:pic>
        <p:pic>
          <p:nvPicPr>
            <p:cNvPr id="3" name="Picture 2" descr="flt3-4 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7" t="11660" r="4138" b="2959"/>
            <a:stretch/>
          </p:blipFill>
          <p:spPr>
            <a:xfrm>
              <a:off x="152758" y="3341901"/>
              <a:ext cx="8773964" cy="3349763"/>
            </a:xfrm>
            <a:prstGeom prst="rect">
              <a:avLst/>
            </a:prstGeom>
          </p:spPr>
        </p:pic>
        <p:sp>
          <p:nvSpPr>
            <p:cNvPr id="18" name="Text Box 30722"/>
            <p:cNvSpPr txBox="1"/>
            <p:nvPr/>
          </p:nvSpPr>
          <p:spPr>
            <a:xfrm>
              <a:off x="788413" y="3422810"/>
              <a:ext cx="1662951" cy="372486"/>
            </a:xfrm>
            <a:prstGeom prst="rect">
              <a:avLst/>
            </a:prstGeom>
            <a:solidFill>
              <a:srgbClr val="FFFFFF"/>
            </a:solidFill>
            <a:ln w="12700" cmpd="sng">
              <a:solidFill>
                <a:schemeClr val="tx1"/>
              </a:solidFill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effectLst/>
                  <a:latin typeface="Times"/>
                  <a:ea typeface="Times"/>
                  <a:cs typeface="Times New Roman"/>
                </a:rPr>
                <a:t>Hi-Latitude</a:t>
              </a:r>
            </a:p>
          </p:txBody>
        </p:sp>
        <p:sp>
          <p:nvSpPr>
            <p:cNvPr id="13" name="Text Box 56"/>
            <p:cNvSpPr txBox="1"/>
            <p:nvPr/>
          </p:nvSpPr>
          <p:spPr>
            <a:xfrm>
              <a:off x="6253191" y="3305212"/>
              <a:ext cx="1452545" cy="372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"/>
                  <a:ea typeface="Times"/>
                  <a:cs typeface="Times New Roman"/>
                </a:rPr>
                <a:t>c) Flight 2</a:t>
              </a:r>
            </a:p>
          </p:txBody>
        </p:sp>
        <p:sp>
          <p:nvSpPr>
            <p:cNvPr id="10" name="Text Box 55"/>
            <p:cNvSpPr txBox="1"/>
            <p:nvPr/>
          </p:nvSpPr>
          <p:spPr>
            <a:xfrm>
              <a:off x="6239135" y="4835786"/>
              <a:ext cx="1452545" cy="372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"/>
                  <a:ea typeface="Times"/>
                  <a:cs typeface="Times New Roman"/>
                </a:rPr>
                <a:t>d) Flight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8176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400"/>
            <a:ext cx="9144000" cy="37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44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Mission			Throughput at O</a:t>
            </a:r>
            <a:r>
              <a:rPr lang="en-US" sz="2400" dirty="0" smtClean="0"/>
              <a:t> VII</a:t>
            </a:r>
            <a:r>
              <a:rPr lang="en-US" sz="3200" dirty="0" smtClean="0"/>
              <a:t> K lines</a:t>
            </a:r>
            <a:br>
              <a:rPr lang="en-US" sz="3200" dirty="0" smtClean="0"/>
            </a:br>
            <a:r>
              <a:rPr lang="en-US" sz="3200" dirty="0" smtClean="0"/>
              <a:t>                     (cm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deg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804" y="1600200"/>
            <a:ext cx="8229600" cy="491184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Chandra							  &lt;1</a:t>
            </a:r>
          </a:p>
          <a:p>
            <a:r>
              <a:rPr lang="en-US" dirty="0" smtClean="0"/>
              <a:t>Suzaku							  16</a:t>
            </a:r>
          </a:p>
          <a:p>
            <a:r>
              <a:rPr lang="en-US" dirty="0" smtClean="0"/>
              <a:t>XMM (</a:t>
            </a:r>
            <a:r>
              <a:rPr lang="en-US" dirty="0" err="1" smtClean="0"/>
              <a:t>epic+MOS</a:t>
            </a:r>
            <a:r>
              <a:rPr lang="en-US" dirty="0" smtClean="0"/>
              <a:t>)				150</a:t>
            </a:r>
          </a:p>
          <a:p>
            <a:r>
              <a:rPr lang="en-US" dirty="0" smtClean="0"/>
              <a:t>ROSAT							100</a:t>
            </a:r>
          </a:p>
          <a:p>
            <a:r>
              <a:rPr lang="en-US" dirty="0" smtClean="0"/>
              <a:t>eROSITA						   1000		(2019 March)</a:t>
            </a:r>
          </a:p>
          <a:p>
            <a:pPr marL="0" indent="0">
              <a:buNone/>
            </a:pPr>
            <a:r>
              <a:rPr lang="en-US" dirty="0" smtClean="0"/>
              <a:t>(4-year all-sky survey = 8 x ROSAT survey)</a:t>
            </a:r>
          </a:p>
          <a:p>
            <a:pPr marL="0" indent="0">
              <a:buNone/>
            </a:pPr>
            <a:r>
              <a:rPr lang="en-US" dirty="0" smtClean="0"/>
              <a:t>Good energy resolution (</a:t>
            </a:r>
            <a:r>
              <a:rPr lang="en-US" dirty="0" err="1" smtClean="0"/>
              <a:t>microcalorimeters</a:t>
            </a:r>
            <a:r>
              <a:rPr lang="en-US" dirty="0" smtClean="0"/>
              <a:t>):</a:t>
            </a:r>
          </a:p>
          <a:p>
            <a:pPr indent="0">
              <a:buSzPct val="120000"/>
            </a:pPr>
            <a:r>
              <a:rPr lang="en-US" sz="2400" dirty="0" smtClean="0"/>
              <a:t>XQC							</a:t>
            </a:r>
            <a:r>
              <a:rPr lang="en-US" sz="2400" dirty="0"/>
              <a:t> </a:t>
            </a:r>
            <a:r>
              <a:rPr lang="en-US" sz="2400" dirty="0" smtClean="0"/>
              <a:t>  3000  (x 3 minutes!) (now)</a:t>
            </a:r>
          </a:p>
          <a:p>
            <a:pPr indent="0">
              <a:buSzPct val="120000"/>
            </a:pPr>
            <a:r>
              <a:rPr lang="en-US" sz="2400" dirty="0" smtClean="0"/>
              <a:t>XARM/XRISM			 		    0.09 		(2021 March)</a:t>
            </a:r>
          </a:p>
          <a:p>
            <a:pPr indent="0">
              <a:buSzPct val="120000"/>
            </a:pPr>
            <a:r>
              <a:rPr lang="en-US" sz="2400" dirty="0" smtClean="0"/>
              <a:t>Athena							      50		(2032 +)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22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86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111" r="12052"/>
          <a:stretch/>
        </p:blipFill>
        <p:spPr>
          <a:xfrm>
            <a:off x="4595370" y="-1"/>
            <a:ext cx="4538443" cy="3139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116" t="7609" r="12791"/>
          <a:stretch/>
        </p:blipFill>
        <p:spPr>
          <a:xfrm>
            <a:off x="1" y="0"/>
            <a:ext cx="4523794" cy="3139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083"/>
          <a:stretch/>
        </p:blipFill>
        <p:spPr>
          <a:xfrm>
            <a:off x="1" y="3539309"/>
            <a:ext cx="4327879" cy="3139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76" y="3139611"/>
            <a:ext cx="4523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ROSAT R4 band (l=180° center)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23795" y="3143038"/>
            <a:ext cx="4523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R4 band after subtraction of absorbed AGN spectrum.  Color scale is stretched further.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881" y="6486984"/>
            <a:ext cx="4523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IRAS 100 µm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3795" y="3793271"/>
            <a:ext cx="45237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Most of shadow goes away when AGN contribution is subtracted.  The absorbing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material near l=180° at –45°&lt;b&lt;–10° is largely from the Gould’s belt molecular clouds, D~400pc.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However ROSAT data quality is poor in this part of the sky and statistics are limited.  (Diagonal stripes are residual contamination in survey data.)  Need eROSITA!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90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9144000" cy="419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93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ChangeArrowheads="1"/>
          </p:cNvSpPr>
          <p:nvPr/>
        </p:nvSpPr>
        <p:spPr bwMode="auto">
          <a:xfrm>
            <a:off x="11113" y="12700"/>
            <a:ext cx="9105900" cy="5854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43" name="Rectangle 3"/>
          <p:cNvSpPr>
            <a:spLocks noChangeArrowheads="1"/>
          </p:cNvSpPr>
          <p:nvPr/>
        </p:nvSpPr>
        <p:spPr bwMode="auto">
          <a:xfrm>
            <a:off x="9525" y="5667375"/>
            <a:ext cx="9105900" cy="11763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1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9525"/>
            <a:ext cx="66294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1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/>
          <a:stretch>
            <a:fillRect/>
          </a:stretch>
        </p:blipFill>
        <p:spPr bwMode="auto">
          <a:xfrm>
            <a:off x="1209675" y="3330575"/>
            <a:ext cx="67056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1847" name="Rectangle 7"/>
          <p:cNvSpPr>
            <a:spLocks noChangeArrowheads="1"/>
          </p:cNvSpPr>
          <p:nvPr/>
        </p:nvSpPr>
        <p:spPr bwMode="auto">
          <a:xfrm>
            <a:off x="1438275" y="228600"/>
            <a:ext cx="596900" cy="50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48" name="Rectangle 8"/>
          <p:cNvSpPr>
            <a:spLocks noChangeArrowheads="1"/>
          </p:cNvSpPr>
          <p:nvPr/>
        </p:nvSpPr>
        <p:spPr bwMode="auto">
          <a:xfrm>
            <a:off x="1362075" y="3619500"/>
            <a:ext cx="596900" cy="50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50" name="Text Box 10"/>
          <p:cNvSpPr txBox="1">
            <a:spLocks noChangeArrowheads="1"/>
          </p:cNvSpPr>
          <p:nvPr/>
        </p:nvSpPr>
        <p:spPr bwMode="auto">
          <a:xfrm>
            <a:off x="6956425" y="6324600"/>
            <a:ext cx="211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Steve Snowden</a:t>
            </a:r>
            <a:endParaRPr lang="en-US" sz="2400"/>
          </a:p>
        </p:txBody>
      </p:sp>
      <p:sp>
        <p:nvSpPr>
          <p:cNvPr id="291851" name="Text Box 11"/>
          <p:cNvSpPr txBox="1">
            <a:spLocks noChangeArrowheads="1"/>
          </p:cNvSpPr>
          <p:nvPr/>
        </p:nvSpPr>
        <p:spPr bwMode="auto">
          <a:xfrm>
            <a:off x="838200" y="37909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100 µm</a:t>
            </a:r>
          </a:p>
        </p:txBody>
      </p:sp>
      <p:sp>
        <p:nvSpPr>
          <p:cNvPr id="291852" name="Text Box 12"/>
          <p:cNvSpPr txBox="1">
            <a:spLocks noChangeArrowheads="1"/>
          </p:cNvSpPr>
          <p:nvPr/>
        </p:nvSpPr>
        <p:spPr bwMode="auto">
          <a:xfrm>
            <a:off x="790575" y="4762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1/4-keV</a:t>
            </a:r>
          </a:p>
        </p:txBody>
      </p:sp>
    </p:spTree>
    <p:extLst>
      <p:ext uri="{BB962C8B-B14F-4D97-AF65-F5344CB8AC3E}">
        <p14:creationId xmlns:p14="http://schemas.microsoft.com/office/powerpoint/2010/main" val="1746017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438400" y="838200"/>
            <a:ext cx="426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4000">
                <a:solidFill>
                  <a:schemeClr val="accent2"/>
                </a:solidFill>
              </a:rPr>
              <a:t>Displacement</a:t>
            </a:r>
            <a:r>
              <a:rPr lang="ja-JP" altLang="en-US" sz="4000">
                <a:solidFill>
                  <a:schemeClr val="accent2"/>
                </a:solidFill>
                <a:latin typeface="Arial"/>
              </a:rPr>
              <a:t>”</a:t>
            </a:r>
            <a:endParaRPr lang="en-US" sz="4000">
              <a:solidFill>
                <a:schemeClr val="accent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330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5851198"/>
            <a:ext cx="381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mean free path ~ 30 pc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95474" y="320018"/>
            <a:ext cx="695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Absorption doesn’t work (absolute cross sections, energy dependence)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5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51" name="Text Box 19"/>
          <p:cNvSpPr txBox="1">
            <a:spLocks noChangeArrowheads="1"/>
          </p:cNvSpPr>
          <p:nvPr/>
        </p:nvSpPr>
        <p:spPr bwMode="auto">
          <a:xfrm>
            <a:off x="4114800" y="76200"/>
            <a:ext cx="1143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dirty="0"/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86" y="1648662"/>
            <a:ext cx="8255000" cy="3860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38200" y="5642781"/>
            <a:ext cx="7351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Bubbles of hot gas embedded in a cool </a:t>
            </a:r>
            <a:r>
              <a:rPr lang="en-US" sz="2800" dirty="0" smtClean="0"/>
              <a:t>ISM?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318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3805455" y="-53212"/>
            <a:ext cx="179532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dirty="0" smtClean="0"/>
              <a:t>or</a:t>
            </a:r>
            <a:endParaRPr lang="en-US" sz="9600" dirty="0"/>
          </a:p>
        </p:txBody>
      </p:sp>
      <p:grpSp>
        <p:nvGrpSpPr>
          <p:cNvPr id="6" name="Group 5"/>
          <p:cNvGrpSpPr/>
          <p:nvPr/>
        </p:nvGrpSpPr>
        <p:grpSpPr>
          <a:xfrm>
            <a:off x="838200" y="1524000"/>
            <a:ext cx="7597775" cy="4996836"/>
            <a:chOff x="838200" y="1524000"/>
            <a:chExt cx="7597775" cy="4996836"/>
          </a:xfrm>
        </p:grpSpPr>
        <p:sp>
          <p:nvSpPr>
            <p:cNvPr id="7" name="Freeform 2"/>
            <p:cNvSpPr>
              <a:spLocks/>
            </p:cNvSpPr>
            <p:nvPr/>
          </p:nvSpPr>
          <p:spPr bwMode="auto">
            <a:xfrm>
              <a:off x="1447800" y="2300288"/>
              <a:ext cx="1223963" cy="1814512"/>
            </a:xfrm>
            <a:custGeom>
              <a:avLst/>
              <a:gdLst>
                <a:gd name="T0" fmla="*/ 0 w 771"/>
                <a:gd name="T1" fmla="*/ 0 h 1143"/>
                <a:gd name="T2" fmla="*/ 366 w 771"/>
                <a:gd name="T3" fmla="*/ 308 h 1143"/>
                <a:gd name="T4" fmla="*/ 446 w 771"/>
                <a:gd name="T5" fmla="*/ 880 h 1143"/>
                <a:gd name="T6" fmla="*/ 623 w 771"/>
                <a:gd name="T7" fmla="*/ 1080 h 1143"/>
                <a:gd name="T8" fmla="*/ 709 w 771"/>
                <a:gd name="T9" fmla="*/ 1131 h 1143"/>
                <a:gd name="T10" fmla="*/ 731 w 771"/>
                <a:gd name="T11" fmla="*/ 1143 h 1143"/>
                <a:gd name="T12" fmla="*/ 771 w 771"/>
                <a:gd name="T13" fmla="*/ 1137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1143">
                  <a:moveTo>
                    <a:pt x="0" y="0"/>
                  </a:moveTo>
                  <a:cubicBezTo>
                    <a:pt x="62" y="45"/>
                    <a:pt x="325" y="193"/>
                    <a:pt x="366" y="308"/>
                  </a:cubicBezTo>
                  <a:cubicBezTo>
                    <a:pt x="355" y="501"/>
                    <a:pt x="343" y="706"/>
                    <a:pt x="446" y="880"/>
                  </a:cubicBezTo>
                  <a:cubicBezTo>
                    <a:pt x="488" y="952"/>
                    <a:pt x="551" y="1033"/>
                    <a:pt x="623" y="1080"/>
                  </a:cubicBezTo>
                  <a:cubicBezTo>
                    <a:pt x="651" y="1098"/>
                    <a:pt x="680" y="1114"/>
                    <a:pt x="709" y="1131"/>
                  </a:cubicBezTo>
                  <a:cubicBezTo>
                    <a:pt x="716" y="1135"/>
                    <a:pt x="731" y="1143"/>
                    <a:pt x="731" y="1143"/>
                  </a:cubicBezTo>
                  <a:cubicBezTo>
                    <a:pt x="744" y="1141"/>
                    <a:pt x="771" y="1137"/>
                    <a:pt x="771" y="1137"/>
                  </a:cubicBezTo>
                </a:path>
              </a:pathLst>
            </a:custGeom>
            <a:noFill/>
            <a:ln w="762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 flipH="1">
              <a:off x="2895600" y="2986088"/>
              <a:ext cx="1382713" cy="1114425"/>
            </a:xfrm>
            <a:custGeom>
              <a:avLst/>
              <a:gdLst>
                <a:gd name="T0" fmla="*/ 0 w 2120"/>
                <a:gd name="T1" fmla="*/ 183 h 251"/>
                <a:gd name="T2" fmla="*/ 1519 w 2120"/>
                <a:gd name="T3" fmla="*/ 219 h 251"/>
                <a:gd name="T4" fmla="*/ 1646 w 2120"/>
                <a:gd name="T5" fmla="*/ 190 h 251"/>
                <a:gd name="T6" fmla="*/ 1738 w 2120"/>
                <a:gd name="T7" fmla="*/ 155 h 251"/>
                <a:gd name="T8" fmla="*/ 2020 w 2120"/>
                <a:gd name="T9" fmla="*/ 103 h 251"/>
                <a:gd name="T10" fmla="*/ 2101 w 2120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0" h="251">
                  <a:moveTo>
                    <a:pt x="0" y="183"/>
                  </a:moveTo>
                  <a:cubicBezTo>
                    <a:pt x="538" y="219"/>
                    <a:pt x="999" y="251"/>
                    <a:pt x="1519" y="219"/>
                  </a:cubicBezTo>
                  <a:cubicBezTo>
                    <a:pt x="1560" y="209"/>
                    <a:pt x="1606" y="206"/>
                    <a:pt x="1646" y="190"/>
                  </a:cubicBezTo>
                  <a:cubicBezTo>
                    <a:pt x="1705" y="165"/>
                    <a:pt x="1656" y="173"/>
                    <a:pt x="1738" y="155"/>
                  </a:cubicBezTo>
                  <a:cubicBezTo>
                    <a:pt x="1831" y="133"/>
                    <a:pt x="1926" y="121"/>
                    <a:pt x="2020" y="103"/>
                  </a:cubicBezTo>
                  <a:cubicBezTo>
                    <a:pt x="2120" y="2"/>
                    <a:pt x="2064" y="66"/>
                    <a:pt x="2101" y="0"/>
                  </a:cubicBezTo>
                </a:path>
              </a:pathLst>
            </a:custGeom>
            <a:noFill/>
            <a:ln w="762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638800" y="2452688"/>
              <a:ext cx="1443038" cy="1543050"/>
            </a:xfrm>
            <a:custGeom>
              <a:avLst/>
              <a:gdLst>
                <a:gd name="T0" fmla="*/ 0 w 909"/>
                <a:gd name="T1" fmla="*/ 0 h 972"/>
                <a:gd name="T2" fmla="*/ 75 w 909"/>
                <a:gd name="T3" fmla="*/ 51 h 972"/>
                <a:gd name="T4" fmla="*/ 195 w 909"/>
                <a:gd name="T5" fmla="*/ 114 h 972"/>
                <a:gd name="T6" fmla="*/ 612 w 909"/>
                <a:gd name="T7" fmla="*/ 377 h 972"/>
                <a:gd name="T8" fmla="*/ 909 w 909"/>
                <a:gd name="T9" fmla="*/ 680 h 972"/>
                <a:gd name="T10" fmla="*/ 880 w 909"/>
                <a:gd name="T11" fmla="*/ 783 h 972"/>
                <a:gd name="T12" fmla="*/ 863 w 909"/>
                <a:gd name="T13" fmla="*/ 811 h 972"/>
                <a:gd name="T14" fmla="*/ 840 w 909"/>
                <a:gd name="T15" fmla="*/ 874 h 972"/>
                <a:gd name="T16" fmla="*/ 852 w 909"/>
                <a:gd name="T17" fmla="*/ 954 h 972"/>
                <a:gd name="T18" fmla="*/ 863 w 909"/>
                <a:gd name="T19" fmla="*/ 971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9" h="972">
                  <a:moveTo>
                    <a:pt x="0" y="0"/>
                  </a:moveTo>
                  <a:cubicBezTo>
                    <a:pt x="25" y="17"/>
                    <a:pt x="48" y="35"/>
                    <a:pt x="75" y="51"/>
                  </a:cubicBezTo>
                  <a:cubicBezTo>
                    <a:pt x="114" y="73"/>
                    <a:pt x="156" y="89"/>
                    <a:pt x="195" y="114"/>
                  </a:cubicBezTo>
                  <a:cubicBezTo>
                    <a:pt x="333" y="202"/>
                    <a:pt x="475" y="285"/>
                    <a:pt x="612" y="377"/>
                  </a:cubicBezTo>
                  <a:cubicBezTo>
                    <a:pt x="715" y="446"/>
                    <a:pt x="875" y="553"/>
                    <a:pt x="909" y="680"/>
                  </a:cubicBezTo>
                  <a:cubicBezTo>
                    <a:pt x="904" y="715"/>
                    <a:pt x="901" y="753"/>
                    <a:pt x="880" y="783"/>
                  </a:cubicBezTo>
                  <a:cubicBezTo>
                    <a:pt x="864" y="836"/>
                    <a:pt x="887" y="767"/>
                    <a:pt x="863" y="811"/>
                  </a:cubicBezTo>
                  <a:cubicBezTo>
                    <a:pt x="848" y="836"/>
                    <a:pt x="846" y="849"/>
                    <a:pt x="840" y="874"/>
                  </a:cubicBezTo>
                  <a:cubicBezTo>
                    <a:pt x="844" y="900"/>
                    <a:pt x="847" y="927"/>
                    <a:pt x="852" y="954"/>
                  </a:cubicBezTo>
                  <a:cubicBezTo>
                    <a:pt x="855" y="972"/>
                    <a:pt x="851" y="971"/>
                    <a:pt x="863" y="971"/>
                  </a:cubicBezTo>
                </a:path>
              </a:pathLst>
            </a:custGeom>
            <a:noFill/>
            <a:ln w="762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6629400" y="2147888"/>
              <a:ext cx="914400" cy="1219200"/>
            </a:xfrm>
            <a:custGeom>
              <a:avLst/>
              <a:gdLst>
                <a:gd name="T0" fmla="*/ 0 w 668"/>
                <a:gd name="T1" fmla="*/ 0 h 372"/>
                <a:gd name="T2" fmla="*/ 166 w 668"/>
                <a:gd name="T3" fmla="*/ 40 h 372"/>
                <a:gd name="T4" fmla="*/ 326 w 668"/>
                <a:gd name="T5" fmla="*/ 86 h 372"/>
                <a:gd name="T6" fmla="*/ 400 w 668"/>
                <a:gd name="T7" fmla="*/ 109 h 372"/>
                <a:gd name="T8" fmla="*/ 468 w 668"/>
                <a:gd name="T9" fmla="*/ 155 h 372"/>
                <a:gd name="T10" fmla="*/ 583 w 668"/>
                <a:gd name="T11" fmla="*/ 246 h 372"/>
                <a:gd name="T12" fmla="*/ 646 w 668"/>
                <a:gd name="T13" fmla="*/ 309 h 372"/>
                <a:gd name="T14" fmla="*/ 668 w 668"/>
                <a:gd name="T15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8" h="372">
                  <a:moveTo>
                    <a:pt x="0" y="0"/>
                  </a:moveTo>
                  <a:cubicBezTo>
                    <a:pt x="55" y="13"/>
                    <a:pt x="109" y="31"/>
                    <a:pt x="166" y="40"/>
                  </a:cubicBezTo>
                  <a:cubicBezTo>
                    <a:pt x="218" y="56"/>
                    <a:pt x="272" y="76"/>
                    <a:pt x="326" y="86"/>
                  </a:cubicBezTo>
                  <a:cubicBezTo>
                    <a:pt x="350" y="96"/>
                    <a:pt x="376" y="97"/>
                    <a:pt x="400" y="109"/>
                  </a:cubicBezTo>
                  <a:cubicBezTo>
                    <a:pt x="424" y="121"/>
                    <a:pt x="443" y="141"/>
                    <a:pt x="468" y="155"/>
                  </a:cubicBezTo>
                  <a:cubicBezTo>
                    <a:pt x="492" y="202"/>
                    <a:pt x="542" y="215"/>
                    <a:pt x="583" y="246"/>
                  </a:cubicBezTo>
                  <a:cubicBezTo>
                    <a:pt x="609" y="265"/>
                    <a:pt x="622" y="287"/>
                    <a:pt x="646" y="309"/>
                  </a:cubicBezTo>
                  <a:cubicBezTo>
                    <a:pt x="652" y="330"/>
                    <a:pt x="659" y="351"/>
                    <a:pt x="668" y="372"/>
                  </a:cubicBezTo>
                </a:path>
              </a:pathLst>
            </a:custGeom>
            <a:noFill/>
            <a:ln w="762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038600" y="2224088"/>
              <a:ext cx="1435100" cy="1612900"/>
            </a:xfrm>
            <a:custGeom>
              <a:avLst/>
              <a:gdLst>
                <a:gd name="T0" fmla="*/ 216 w 904"/>
                <a:gd name="T1" fmla="*/ 96 h 1016"/>
                <a:gd name="T2" fmla="*/ 24 w 904"/>
                <a:gd name="T3" fmla="*/ 288 h 1016"/>
                <a:gd name="T4" fmla="*/ 72 w 904"/>
                <a:gd name="T5" fmla="*/ 384 h 1016"/>
                <a:gd name="T6" fmla="*/ 168 w 904"/>
                <a:gd name="T7" fmla="*/ 480 h 1016"/>
                <a:gd name="T8" fmla="*/ 216 w 904"/>
                <a:gd name="T9" fmla="*/ 576 h 1016"/>
                <a:gd name="T10" fmla="*/ 168 w 904"/>
                <a:gd name="T11" fmla="*/ 912 h 1016"/>
                <a:gd name="T12" fmla="*/ 648 w 904"/>
                <a:gd name="T13" fmla="*/ 960 h 1016"/>
                <a:gd name="T14" fmla="*/ 888 w 904"/>
                <a:gd name="T15" fmla="*/ 576 h 1016"/>
                <a:gd name="T16" fmla="*/ 744 w 904"/>
                <a:gd name="T17" fmla="*/ 432 h 1016"/>
                <a:gd name="T18" fmla="*/ 792 w 904"/>
                <a:gd name="T19" fmla="*/ 96 h 1016"/>
                <a:gd name="T20" fmla="*/ 504 w 904"/>
                <a:gd name="T21" fmla="*/ 0 h 1016"/>
                <a:gd name="T22" fmla="*/ 216 w 904"/>
                <a:gd name="T23" fmla="*/ 96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4" h="1016">
                  <a:moveTo>
                    <a:pt x="216" y="96"/>
                  </a:moveTo>
                  <a:cubicBezTo>
                    <a:pt x="136" y="144"/>
                    <a:pt x="48" y="240"/>
                    <a:pt x="24" y="288"/>
                  </a:cubicBezTo>
                  <a:cubicBezTo>
                    <a:pt x="0" y="336"/>
                    <a:pt x="48" y="352"/>
                    <a:pt x="72" y="384"/>
                  </a:cubicBezTo>
                  <a:cubicBezTo>
                    <a:pt x="96" y="416"/>
                    <a:pt x="144" y="448"/>
                    <a:pt x="168" y="480"/>
                  </a:cubicBezTo>
                  <a:cubicBezTo>
                    <a:pt x="192" y="512"/>
                    <a:pt x="216" y="504"/>
                    <a:pt x="216" y="576"/>
                  </a:cubicBezTo>
                  <a:cubicBezTo>
                    <a:pt x="216" y="648"/>
                    <a:pt x="96" y="848"/>
                    <a:pt x="168" y="912"/>
                  </a:cubicBezTo>
                  <a:cubicBezTo>
                    <a:pt x="240" y="976"/>
                    <a:pt x="528" y="1016"/>
                    <a:pt x="648" y="960"/>
                  </a:cubicBezTo>
                  <a:cubicBezTo>
                    <a:pt x="768" y="904"/>
                    <a:pt x="872" y="664"/>
                    <a:pt x="888" y="576"/>
                  </a:cubicBezTo>
                  <a:cubicBezTo>
                    <a:pt x="904" y="488"/>
                    <a:pt x="760" y="512"/>
                    <a:pt x="744" y="432"/>
                  </a:cubicBezTo>
                  <a:cubicBezTo>
                    <a:pt x="728" y="352"/>
                    <a:pt x="832" y="168"/>
                    <a:pt x="792" y="96"/>
                  </a:cubicBezTo>
                  <a:cubicBezTo>
                    <a:pt x="752" y="24"/>
                    <a:pt x="600" y="0"/>
                    <a:pt x="504" y="0"/>
                  </a:cubicBezTo>
                  <a:cubicBezTo>
                    <a:pt x="408" y="0"/>
                    <a:pt x="296" y="48"/>
                    <a:pt x="216" y="96"/>
                  </a:cubicBezTo>
                  <a:close/>
                </a:path>
              </a:pathLst>
            </a:custGeom>
            <a:solidFill>
              <a:srgbClr val="FF8282"/>
            </a:solidFill>
            <a:ln w="762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667000" y="2147888"/>
              <a:ext cx="1060450" cy="590550"/>
            </a:xfrm>
            <a:custGeom>
              <a:avLst/>
              <a:gdLst>
                <a:gd name="T0" fmla="*/ 0 w 668"/>
                <a:gd name="T1" fmla="*/ 0 h 372"/>
                <a:gd name="T2" fmla="*/ 166 w 668"/>
                <a:gd name="T3" fmla="*/ 40 h 372"/>
                <a:gd name="T4" fmla="*/ 326 w 668"/>
                <a:gd name="T5" fmla="*/ 86 h 372"/>
                <a:gd name="T6" fmla="*/ 400 w 668"/>
                <a:gd name="T7" fmla="*/ 109 h 372"/>
                <a:gd name="T8" fmla="*/ 468 w 668"/>
                <a:gd name="T9" fmla="*/ 155 h 372"/>
                <a:gd name="T10" fmla="*/ 583 w 668"/>
                <a:gd name="T11" fmla="*/ 246 h 372"/>
                <a:gd name="T12" fmla="*/ 646 w 668"/>
                <a:gd name="T13" fmla="*/ 309 h 372"/>
                <a:gd name="T14" fmla="*/ 668 w 668"/>
                <a:gd name="T15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8" h="372">
                  <a:moveTo>
                    <a:pt x="0" y="0"/>
                  </a:moveTo>
                  <a:cubicBezTo>
                    <a:pt x="55" y="13"/>
                    <a:pt x="109" y="31"/>
                    <a:pt x="166" y="40"/>
                  </a:cubicBezTo>
                  <a:cubicBezTo>
                    <a:pt x="218" y="56"/>
                    <a:pt x="272" y="76"/>
                    <a:pt x="326" y="86"/>
                  </a:cubicBezTo>
                  <a:cubicBezTo>
                    <a:pt x="350" y="96"/>
                    <a:pt x="376" y="97"/>
                    <a:pt x="400" y="109"/>
                  </a:cubicBezTo>
                  <a:cubicBezTo>
                    <a:pt x="424" y="121"/>
                    <a:pt x="443" y="141"/>
                    <a:pt x="468" y="155"/>
                  </a:cubicBezTo>
                  <a:cubicBezTo>
                    <a:pt x="492" y="202"/>
                    <a:pt x="542" y="215"/>
                    <a:pt x="583" y="246"/>
                  </a:cubicBezTo>
                  <a:cubicBezTo>
                    <a:pt x="609" y="265"/>
                    <a:pt x="622" y="287"/>
                    <a:pt x="646" y="309"/>
                  </a:cubicBezTo>
                  <a:cubicBezTo>
                    <a:pt x="652" y="330"/>
                    <a:pt x="659" y="351"/>
                    <a:pt x="668" y="372"/>
                  </a:cubicBezTo>
                </a:path>
              </a:pathLst>
            </a:custGeom>
            <a:noFill/>
            <a:ln w="76200" cmpd="sng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1147763" y="2976563"/>
              <a:ext cx="793750" cy="1052512"/>
            </a:xfrm>
            <a:custGeom>
              <a:avLst/>
              <a:gdLst>
                <a:gd name="T0" fmla="*/ 20 w 500"/>
                <a:gd name="T1" fmla="*/ 0 h 663"/>
                <a:gd name="T2" fmla="*/ 163 w 500"/>
                <a:gd name="T3" fmla="*/ 29 h 663"/>
                <a:gd name="T4" fmla="*/ 43 w 500"/>
                <a:gd name="T5" fmla="*/ 86 h 663"/>
                <a:gd name="T6" fmla="*/ 157 w 500"/>
                <a:gd name="T7" fmla="*/ 143 h 663"/>
                <a:gd name="T8" fmla="*/ 414 w 500"/>
                <a:gd name="T9" fmla="*/ 223 h 663"/>
                <a:gd name="T10" fmla="*/ 271 w 500"/>
                <a:gd name="T11" fmla="*/ 269 h 663"/>
                <a:gd name="T12" fmla="*/ 168 w 500"/>
                <a:gd name="T13" fmla="*/ 320 h 663"/>
                <a:gd name="T14" fmla="*/ 208 w 500"/>
                <a:gd name="T15" fmla="*/ 338 h 663"/>
                <a:gd name="T16" fmla="*/ 243 w 500"/>
                <a:gd name="T17" fmla="*/ 349 h 663"/>
                <a:gd name="T18" fmla="*/ 197 w 500"/>
                <a:gd name="T19" fmla="*/ 366 h 663"/>
                <a:gd name="T20" fmla="*/ 340 w 500"/>
                <a:gd name="T21" fmla="*/ 440 h 663"/>
                <a:gd name="T22" fmla="*/ 248 w 500"/>
                <a:gd name="T23" fmla="*/ 486 h 663"/>
                <a:gd name="T24" fmla="*/ 328 w 500"/>
                <a:gd name="T25" fmla="*/ 520 h 663"/>
                <a:gd name="T26" fmla="*/ 397 w 500"/>
                <a:gd name="T27" fmla="*/ 538 h 663"/>
                <a:gd name="T28" fmla="*/ 334 w 500"/>
                <a:gd name="T29" fmla="*/ 578 h 663"/>
                <a:gd name="T30" fmla="*/ 500 w 500"/>
                <a:gd name="T31" fmla="*/ 66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0" h="663">
                  <a:moveTo>
                    <a:pt x="20" y="0"/>
                  </a:moveTo>
                  <a:cubicBezTo>
                    <a:pt x="69" y="6"/>
                    <a:pt x="115" y="12"/>
                    <a:pt x="163" y="29"/>
                  </a:cubicBezTo>
                  <a:cubicBezTo>
                    <a:pt x="127" y="55"/>
                    <a:pt x="83" y="66"/>
                    <a:pt x="43" y="86"/>
                  </a:cubicBezTo>
                  <a:cubicBezTo>
                    <a:pt x="0" y="128"/>
                    <a:pt x="18" y="103"/>
                    <a:pt x="157" y="143"/>
                  </a:cubicBezTo>
                  <a:cubicBezTo>
                    <a:pt x="376" y="205"/>
                    <a:pt x="292" y="174"/>
                    <a:pt x="414" y="223"/>
                  </a:cubicBezTo>
                  <a:cubicBezTo>
                    <a:pt x="367" y="242"/>
                    <a:pt x="317" y="249"/>
                    <a:pt x="271" y="269"/>
                  </a:cubicBezTo>
                  <a:cubicBezTo>
                    <a:pt x="235" y="283"/>
                    <a:pt x="168" y="320"/>
                    <a:pt x="168" y="320"/>
                  </a:cubicBezTo>
                  <a:cubicBezTo>
                    <a:pt x="181" y="326"/>
                    <a:pt x="194" y="332"/>
                    <a:pt x="208" y="338"/>
                  </a:cubicBezTo>
                  <a:cubicBezTo>
                    <a:pt x="219" y="342"/>
                    <a:pt x="237" y="338"/>
                    <a:pt x="243" y="349"/>
                  </a:cubicBezTo>
                  <a:cubicBezTo>
                    <a:pt x="246" y="354"/>
                    <a:pt x="197" y="365"/>
                    <a:pt x="197" y="366"/>
                  </a:cubicBezTo>
                  <a:cubicBezTo>
                    <a:pt x="232" y="404"/>
                    <a:pt x="291" y="419"/>
                    <a:pt x="340" y="440"/>
                  </a:cubicBezTo>
                  <a:cubicBezTo>
                    <a:pt x="309" y="457"/>
                    <a:pt x="277" y="467"/>
                    <a:pt x="248" y="486"/>
                  </a:cubicBezTo>
                  <a:cubicBezTo>
                    <a:pt x="287" y="508"/>
                    <a:pt x="275" y="504"/>
                    <a:pt x="328" y="520"/>
                  </a:cubicBezTo>
                  <a:cubicBezTo>
                    <a:pt x="350" y="526"/>
                    <a:pt x="397" y="538"/>
                    <a:pt x="397" y="538"/>
                  </a:cubicBezTo>
                  <a:cubicBezTo>
                    <a:pt x="364" y="550"/>
                    <a:pt x="350" y="546"/>
                    <a:pt x="334" y="578"/>
                  </a:cubicBezTo>
                  <a:cubicBezTo>
                    <a:pt x="359" y="624"/>
                    <a:pt x="443" y="663"/>
                    <a:pt x="500" y="663"/>
                  </a:cubicBezTo>
                </a:path>
              </a:pathLst>
            </a:custGeom>
            <a:noFill/>
            <a:ln w="38100" cmpd="sng">
              <a:solidFill>
                <a:srgbClr val="E3001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2209800" y="2362200"/>
              <a:ext cx="609600" cy="1371600"/>
            </a:xfrm>
            <a:custGeom>
              <a:avLst/>
              <a:gdLst>
                <a:gd name="T0" fmla="*/ 20 w 500"/>
                <a:gd name="T1" fmla="*/ 0 h 663"/>
                <a:gd name="T2" fmla="*/ 163 w 500"/>
                <a:gd name="T3" fmla="*/ 29 h 663"/>
                <a:gd name="T4" fmla="*/ 43 w 500"/>
                <a:gd name="T5" fmla="*/ 86 h 663"/>
                <a:gd name="T6" fmla="*/ 157 w 500"/>
                <a:gd name="T7" fmla="*/ 143 h 663"/>
                <a:gd name="T8" fmla="*/ 414 w 500"/>
                <a:gd name="T9" fmla="*/ 223 h 663"/>
                <a:gd name="T10" fmla="*/ 271 w 500"/>
                <a:gd name="T11" fmla="*/ 269 h 663"/>
                <a:gd name="T12" fmla="*/ 168 w 500"/>
                <a:gd name="T13" fmla="*/ 320 h 663"/>
                <a:gd name="T14" fmla="*/ 208 w 500"/>
                <a:gd name="T15" fmla="*/ 338 h 663"/>
                <a:gd name="T16" fmla="*/ 243 w 500"/>
                <a:gd name="T17" fmla="*/ 349 h 663"/>
                <a:gd name="T18" fmla="*/ 197 w 500"/>
                <a:gd name="T19" fmla="*/ 366 h 663"/>
                <a:gd name="T20" fmla="*/ 340 w 500"/>
                <a:gd name="T21" fmla="*/ 440 h 663"/>
                <a:gd name="T22" fmla="*/ 248 w 500"/>
                <a:gd name="T23" fmla="*/ 486 h 663"/>
                <a:gd name="T24" fmla="*/ 328 w 500"/>
                <a:gd name="T25" fmla="*/ 520 h 663"/>
                <a:gd name="T26" fmla="*/ 397 w 500"/>
                <a:gd name="T27" fmla="*/ 538 h 663"/>
                <a:gd name="T28" fmla="*/ 334 w 500"/>
                <a:gd name="T29" fmla="*/ 578 h 663"/>
                <a:gd name="T30" fmla="*/ 500 w 500"/>
                <a:gd name="T31" fmla="*/ 66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0" h="663">
                  <a:moveTo>
                    <a:pt x="20" y="0"/>
                  </a:moveTo>
                  <a:cubicBezTo>
                    <a:pt x="69" y="6"/>
                    <a:pt x="115" y="12"/>
                    <a:pt x="163" y="29"/>
                  </a:cubicBezTo>
                  <a:cubicBezTo>
                    <a:pt x="127" y="55"/>
                    <a:pt x="83" y="66"/>
                    <a:pt x="43" y="86"/>
                  </a:cubicBezTo>
                  <a:cubicBezTo>
                    <a:pt x="0" y="128"/>
                    <a:pt x="18" y="103"/>
                    <a:pt x="157" y="143"/>
                  </a:cubicBezTo>
                  <a:cubicBezTo>
                    <a:pt x="376" y="205"/>
                    <a:pt x="292" y="174"/>
                    <a:pt x="414" y="223"/>
                  </a:cubicBezTo>
                  <a:cubicBezTo>
                    <a:pt x="367" y="242"/>
                    <a:pt x="317" y="249"/>
                    <a:pt x="271" y="269"/>
                  </a:cubicBezTo>
                  <a:cubicBezTo>
                    <a:pt x="235" y="283"/>
                    <a:pt x="168" y="320"/>
                    <a:pt x="168" y="320"/>
                  </a:cubicBezTo>
                  <a:cubicBezTo>
                    <a:pt x="181" y="326"/>
                    <a:pt x="194" y="332"/>
                    <a:pt x="208" y="338"/>
                  </a:cubicBezTo>
                  <a:cubicBezTo>
                    <a:pt x="219" y="342"/>
                    <a:pt x="237" y="338"/>
                    <a:pt x="243" y="349"/>
                  </a:cubicBezTo>
                  <a:cubicBezTo>
                    <a:pt x="246" y="354"/>
                    <a:pt x="197" y="365"/>
                    <a:pt x="197" y="366"/>
                  </a:cubicBezTo>
                  <a:cubicBezTo>
                    <a:pt x="232" y="404"/>
                    <a:pt x="291" y="419"/>
                    <a:pt x="340" y="440"/>
                  </a:cubicBezTo>
                  <a:cubicBezTo>
                    <a:pt x="309" y="457"/>
                    <a:pt x="277" y="467"/>
                    <a:pt x="248" y="486"/>
                  </a:cubicBezTo>
                  <a:cubicBezTo>
                    <a:pt x="287" y="508"/>
                    <a:pt x="275" y="504"/>
                    <a:pt x="328" y="520"/>
                  </a:cubicBezTo>
                  <a:cubicBezTo>
                    <a:pt x="350" y="526"/>
                    <a:pt x="397" y="538"/>
                    <a:pt x="397" y="538"/>
                  </a:cubicBezTo>
                  <a:cubicBezTo>
                    <a:pt x="364" y="550"/>
                    <a:pt x="350" y="546"/>
                    <a:pt x="334" y="578"/>
                  </a:cubicBezTo>
                  <a:cubicBezTo>
                    <a:pt x="359" y="624"/>
                    <a:pt x="443" y="663"/>
                    <a:pt x="500" y="663"/>
                  </a:cubicBezTo>
                </a:path>
              </a:pathLst>
            </a:custGeom>
            <a:noFill/>
            <a:ln w="38100" cmpd="sng">
              <a:solidFill>
                <a:srgbClr val="E3001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3265488" y="2911475"/>
              <a:ext cx="781050" cy="806450"/>
            </a:xfrm>
            <a:custGeom>
              <a:avLst/>
              <a:gdLst>
                <a:gd name="T0" fmla="*/ 0 w 492"/>
                <a:gd name="T1" fmla="*/ 1 h 508"/>
                <a:gd name="T2" fmla="*/ 229 w 492"/>
                <a:gd name="T3" fmla="*/ 7 h 508"/>
                <a:gd name="T4" fmla="*/ 200 w 492"/>
                <a:gd name="T5" fmla="*/ 30 h 508"/>
                <a:gd name="T6" fmla="*/ 120 w 492"/>
                <a:gd name="T7" fmla="*/ 64 h 508"/>
                <a:gd name="T8" fmla="*/ 34 w 492"/>
                <a:gd name="T9" fmla="*/ 104 h 508"/>
                <a:gd name="T10" fmla="*/ 29 w 492"/>
                <a:gd name="T11" fmla="*/ 121 h 508"/>
                <a:gd name="T12" fmla="*/ 183 w 492"/>
                <a:gd name="T13" fmla="*/ 156 h 508"/>
                <a:gd name="T14" fmla="*/ 303 w 492"/>
                <a:gd name="T15" fmla="*/ 156 h 508"/>
                <a:gd name="T16" fmla="*/ 292 w 492"/>
                <a:gd name="T17" fmla="*/ 173 h 508"/>
                <a:gd name="T18" fmla="*/ 154 w 492"/>
                <a:gd name="T19" fmla="*/ 264 h 508"/>
                <a:gd name="T20" fmla="*/ 166 w 492"/>
                <a:gd name="T21" fmla="*/ 293 h 508"/>
                <a:gd name="T22" fmla="*/ 372 w 492"/>
                <a:gd name="T23" fmla="*/ 276 h 508"/>
                <a:gd name="T24" fmla="*/ 492 w 492"/>
                <a:gd name="T25" fmla="*/ 241 h 508"/>
                <a:gd name="T26" fmla="*/ 457 w 492"/>
                <a:gd name="T27" fmla="*/ 276 h 508"/>
                <a:gd name="T28" fmla="*/ 423 w 492"/>
                <a:gd name="T29" fmla="*/ 304 h 508"/>
                <a:gd name="T30" fmla="*/ 372 w 492"/>
                <a:gd name="T31" fmla="*/ 356 h 508"/>
                <a:gd name="T32" fmla="*/ 354 w 492"/>
                <a:gd name="T33" fmla="*/ 373 h 508"/>
                <a:gd name="T34" fmla="*/ 252 w 492"/>
                <a:gd name="T35" fmla="*/ 390 h 508"/>
                <a:gd name="T36" fmla="*/ 183 w 492"/>
                <a:gd name="T37" fmla="*/ 419 h 508"/>
                <a:gd name="T38" fmla="*/ 212 w 492"/>
                <a:gd name="T39" fmla="*/ 487 h 508"/>
                <a:gd name="T40" fmla="*/ 372 w 492"/>
                <a:gd name="T41" fmla="*/ 487 h 508"/>
                <a:gd name="T42" fmla="*/ 417 w 492"/>
                <a:gd name="T43" fmla="*/ 47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2" h="508">
                  <a:moveTo>
                    <a:pt x="0" y="1"/>
                  </a:moveTo>
                  <a:cubicBezTo>
                    <a:pt x="76" y="3"/>
                    <a:pt x="152" y="0"/>
                    <a:pt x="229" y="7"/>
                  </a:cubicBezTo>
                  <a:cubicBezTo>
                    <a:pt x="241" y="8"/>
                    <a:pt x="210" y="24"/>
                    <a:pt x="200" y="30"/>
                  </a:cubicBezTo>
                  <a:cubicBezTo>
                    <a:pt x="172" y="44"/>
                    <a:pt x="149" y="55"/>
                    <a:pt x="120" y="64"/>
                  </a:cubicBezTo>
                  <a:cubicBezTo>
                    <a:pt x="93" y="82"/>
                    <a:pt x="62" y="90"/>
                    <a:pt x="34" y="104"/>
                  </a:cubicBezTo>
                  <a:cubicBezTo>
                    <a:pt x="32" y="109"/>
                    <a:pt x="24" y="117"/>
                    <a:pt x="29" y="121"/>
                  </a:cubicBezTo>
                  <a:cubicBezTo>
                    <a:pt x="48" y="137"/>
                    <a:pt x="162" y="152"/>
                    <a:pt x="183" y="156"/>
                  </a:cubicBezTo>
                  <a:cubicBezTo>
                    <a:pt x="197" y="154"/>
                    <a:pt x="286" y="143"/>
                    <a:pt x="303" y="156"/>
                  </a:cubicBezTo>
                  <a:cubicBezTo>
                    <a:pt x="308" y="160"/>
                    <a:pt x="297" y="168"/>
                    <a:pt x="292" y="173"/>
                  </a:cubicBezTo>
                  <a:cubicBezTo>
                    <a:pt x="262" y="195"/>
                    <a:pt x="194" y="244"/>
                    <a:pt x="154" y="264"/>
                  </a:cubicBezTo>
                  <a:cubicBezTo>
                    <a:pt x="146" y="275"/>
                    <a:pt x="126" y="293"/>
                    <a:pt x="166" y="293"/>
                  </a:cubicBezTo>
                  <a:cubicBezTo>
                    <a:pt x="234" y="291"/>
                    <a:pt x="303" y="281"/>
                    <a:pt x="372" y="276"/>
                  </a:cubicBezTo>
                  <a:cubicBezTo>
                    <a:pt x="422" y="267"/>
                    <a:pt x="447" y="255"/>
                    <a:pt x="492" y="241"/>
                  </a:cubicBezTo>
                  <a:cubicBezTo>
                    <a:pt x="480" y="252"/>
                    <a:pt x="469" y="264"/>
                    <a:pt x="457" y="276"/>
                  </a:cubicBezTo>
                  <a:cubicBezTo>
                    <a:pt x="446" y="285"/>
                    <a:pt x="433" y="293"/>
                    <a:pt x="423" y="304"/>
                  </a:cubicBezTo>
                  <a:cubicBezTo>
                    <a:pt x="405" y="320"/>
                    <a:pt x="389" y="338"/>
                    <a:pt x="372" y="356"/>
                  </a:cubicBezTo>
                  <a:cubicBezTo>
                    <a:pt x="366" y="361"/>
                    <a:pt x="361" y="370"/>
                    <a:pt x="354" y="373"/>
                  </a:cubicBezTo>
                  <a:cubicBezTo>
                    <a:pt x="320" y="382"/>
                    <a:pt x="287" y="385"/>
                    <a:pt x="252" y="390"/>
                  </a:cubicBezTo>
                  <a:cubicBezTo>
                    <a:pt x="212" y="400"/>
                    <a:pt x="214" y="407"/>
                    <a:pt x="183" y="419"/>
                  </a:cubicBezTo>
                  <a:cubicBezTo>
                    <a:pt x="159" y="466"/>
                    <a:pt x="159" y="477"/>
                    <a:pt x="212" y="487"/>
                  </a:cubicBezTo>
                  <a:cubicBezTo>
                    <a:pt x="271" y="508"/>
                    <a:pt x="241" y="499"/>
                    <a:pt x="372" y="487"/>
                  </a:cubicBezTo>
                  <a:cubicBezTo>
                    <a:pt x="387" y="485"/>
                    <a:pt x="417" y="470"/>
                    <a:pt x="417" y="470"/>
                  </a:cubicBezTo>
                </a:path>
              </a:pathLst>
            </a:custGeom>
            <a:noFill/>
            <a:ln w="38100" cmpd="sng">
              <a:solidFill>
                <a:srgbClr val="E3001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6248400" y="2514600"/>
              <a:ext cx="825500" cy="354013"/>
            </a:xfrm>
            <a:custGeom>
              <a:avLst/>
              <a:gdLst>
                <a:gd name="T0" fmla="*/ 0 w 520"/>
                <a:gd name="T1" fmla="*/ 0 h 223"/>
                <a:gd name="T2" fmla="*/ 80 w 520"/>
                <a:gd name="T3" fmla="*/ 46 h 223"/>
                <a:gd name="T4" fmla="*/ 280 w 520"/>
                <a:gd name="T5" fmla="*/ 137 h 223"/>
                <a:gd name="T6" fmla="*/ 520 w 520"/>
                <a:gd name="T7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0" h="223">
                  <a:moveTo>
                    <a:pt x="0" y="0"/>
                  </a:moveTo>
                  <a:cubicBezTo>
                    <a:pt x="27" y="30"/>
                    <a:pt x="9" y="13"/>
                    <a:pt x="80" y="46"/>
                  </a:cubicBezTo>
                  <a:cubicBezTo>
                    <a:pt x="146" y="76"/>
                    <a:pt x="213" y="106"/>
                    <a:pt x="280" y="137"/>
                  </a:cubicBezTo>
                  <a:cubicBezTo>
                    <a:pt x="339" y="164"/>
                    <a:pt x="454" y="223"/>
                    <a:pt x="520" y="223"/>
                  </a:cubicBezTo>
                </a:path>
              </a:pathLst>
            </a:custGeom>
            <a:noFill/>
            <a:ln w="38100" cmpd="sng">
              <a:solidFill>
                <a:srgbClr val="E3001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88025" y="3213100"/>
              <a:ext cx="811213" cy="407988"/>
            </a:xfrm>
            <a:custGeom>
              <a:avLst/>
              <a:gdLst>
                <a:gd name="T0" fmla="*/ 0 w 511"/>
                <a:gd name="T1" fmla="*/ 149 h 257"/>
                <a:gd name="T2" fmla="*/ 91 w 511"/>
                <a:gd name="T3" fmla="*/ 103 h 257"/>
                <a:gd name="T4" fmla="*/ 143 w 511"/>
                <a:gd name="T5" fmla="*/ 74 h 257"/>
                <a:gd name="T6" fmla="*/ 257 w 511"/>
                <a:gd name="T7" fmla="*/ 17 h 257"/>
                <a:gd name="T8" fmla="*/ 291 w 511"/>
                <a:gd name="T9" fmla="*/ 0 h 257"/>
                <a:gd name="T10" fmla="*/ 388 w 511"/>
                <a:gd name="T11" fmla="*/ 11 h 257"/>
                <a:gd name="T12" fmla="*/ 365 w 511"/>
                <a:gd name="T13" fmla="*/ 46 h 257"/>
                <a:gd name="T14" fmla="*/ 297 w 511"/>
                <a:gd name="T15" fmla="*/ 114 h 257"/>
                <a:gd name="T16" fmla="*/ 268 w 511"/>
                <a:gd name="T17" fmla="*/ 137 h 257"/>
                <a:gd name="T18" fmla="*/ 308 w 511"/>
                <a:gd name="T19" fmla="*/ 131 h 257"/>
                <a:gd name="T20" fmla="*/ 485 w 511"/>
                <a:gd name="T21" fmla="*/ 74 h 257"/>
                <a:gd name="T22" fmla="*/ 508 w 511"/>
                <a:gd name="T23" fmla="*/ 80 h 257"/>
                <a:gd name="T24" fmla="*/ 497 w 511"/>
                <a:gd name="T25" fmla="*/ 103 h 257"/>
                <a:gd name="T26" fmla="*/ 417 w 511"/>
                <a:gd name="T27" fmla="*/ 177 h 257"/>
                <a:gd name="T28" fmla="*/ 411 w 511"/>
                <a:gd name="T29" fmla="*/ 194 h 257"/>
                <a:gd name="T30" fmla="*/ 411 w 511"/>
                <a:gd name="T31" fmla="*/ 217 h 257"/>
                <a:gd name="T32" fmla="*/ 434 w 511"/>
                <a:gd name="T33" fmla="*/ 206 h 257"/>
                <a:gd name="T34" fmla="*/ 428 w 511"/>
                <a:gd name="T35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1" h="257">
                  <a:moveTo>
                    <a:pt x="0" y="149"/>
                  </a:moveTo>
                  <a:cubicBezTo>
                    <a:pt x="30" y="133"/>
                    <a:pt x="60" y="118"/>
                    <a:pt x="91" y="103"/>
                  </a:cubicBezTo>
                  <a:cubicBezTo>
                    <a:pt x="108" y="93"/>
                    <a:pt x="125" y="83"/>
                    <a:pt x="143" y="74"/>
                  </a:cubicBezTo>
                  <a:cubicBezTo>
                    <a:pt x="180" y="54"/>
                    <a:pt x="219" y="36"/>
                    <a:pt x="257" y="17"/>
                  </a:cubicBezTo>
                  <a:cubicBezTo>
                    <a:pt x="268" y="11"/>
                    <a:pt x="291" y="0"/>
                    <a:pt x="291" y="0"/>
                  </a:cubicBezTo>
                  <a:cubicBezTo>
                    <a:pt x="292" y="0"/>
                    <a:pt x="386" y="9"/>
                    <a:pt x="388" y="11"/>
                  </a:cubicBezTo>
                  <a:cubicBezTo>
                    <a:pt x="389" y="12"/>
                    <a:pt x="365" y="45"/>
                    <a:pt x="365" y="46"/>
                  </a:cubicBezTo>
                  <a:cubicBezTo>
                    <a:pt x="345" y="72"/>
                    <a:pt x="321" y="91"/>
                    <a:pt x="297" y="114"/>
                  </a:cubicBezTo>
                  <a:cubicBezTo>
                    <a:pt x="287" y="122"/>
                    <a:pt x="261" y="126"/>
                    <a:pt x="268" y="137"/>
                  </a:cubicBezTo>
                  <a:cubicBezTo>
                    <a:pt x="275" y="148"/>
                    <a:pt x="294" y="133"/>
                    <a:pt x="308" y="131"/>
                  </a:cubicBezTo>
                  <a:cubicBezTo>
                    <a:pt x="366" y="108"/>
                    <a:pt x="425" y="93"/>
                    <a:pt x="485" y="74"/>
                  </a:cubicBezTo>
                  <a:cubicBezTo>
                    <a:pt x="492" y="76"/>
                    <a:pt x="504" y="72"/>
                    <a:pt x="508" y="80"/>
                  </a:cubicBezTo>
                  <a:cubicBezTo>
                    <a:pt x="511" y="87"/>
                    <a:pt x="502" y="96"/>
                    <a:pt x="497" y="103"/>
                  </a:cubicBezTo>
                  <a:cubicBezTo>
                    <a:pt x="473" y="130"/>
                    <a:pt x="442" y="151"/>
                    <a:pt x="417" y="177"/>
                  </a:cubicBezTo>
                  <a:cubicBezTo>
                    <a:pt x="415" y="182"/>
                    <a:pt x="414" y="189"/>
                    <a:pt x="411" y="194"/>
                  </a:cubicBezTo>
                  <a:cubicBezTo>
                    <a:pt x="386" y="227"/>
                    <a:pt x="363" y="227"/>
                    <a:pt x="411" y="217"/>
                  </a:cubicBezTo>
                  <a:cubicBezTo>
                    <a:pt x="418" y="213"/>
                    <a:pt x="426" y="208"/>
                    <a:pt x="434" y="206"/>
                  </a:cubicBezTo>
                  <a:cubicBezTo>
                    <a:pt x="491" y="184"/>
                    <a:pt x="428" y="239"/>
                    <a:pt x="428" y="257"/>
                  </a:cubicBezTo>
                </a:path>
              </a:pathLst>
            </a:custGeom>
            <a:noFill/>
            <a:ln w="38100" cmpd="sng">
              <a:solidFill>
                <a:srgbClr val="E3001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3581400" y="1828800"/>
              <a:ext cx="2730500" cy="463550"/>
            </a:xfrm>
            <a:custGeom>
              <a:avLst/>
              <a:gdLst>
                <a:gd name="T0" fmla="*/ 0 w 1720"/>
                <a:gd name="T1" fmla="*/ 97 h 292"/>
                <a:gd name="T2" fmla="*/ 303 w 1720"/>
                <a:gd name="T3" fmla="*/ 86 h 292"/>
                <a:gd name="T4" fmla="*/ 286 w 1720"/>
                <a:gd name="T5" fmla="*/ 97 h 292"/>
                <a:gd name="T6" fmla="*/ 252 w 1720"/>
                <a:gd name="T7" fmla="*/ 115 h 292"/>
                <a:gd name="T8" fmla="*/ 160 w 1720"/>
                <a:gd name="T9" fmla="*/ 120 h 292"/>
                <a:gd name="T10" fmla="*/ 172 w 1720"/>
                <a:gd name="T11" fmla="*/ 160 h 292"/>
                <a:gd name="T12" fmla="*/ 166 w 1720"/>
                <a:gd name="T13" fmla="*/ 183 h 292"/>
                <a:gd name="T14" fmla="*/ 63 w 1720"/>
                <a:gd name="T15" fmla="*/ 217 h 292"/>
                <a:gd name="T16" fmla="*/ 23 w 1720"/>
                <a:gd name="T17" fmla="*/ 235 h 292"/>
                <a:gd name="T18" fmla="*/ 57 w 1720"/>
                <a:gd name="T19" fmla="*/ 257 h 292"/>
                <a:gd name="T20" fmla="*/ 160 w 1720"/>
                <a:gd name="T21" fmla="*/ 292 h 292"/>
                <a:gd name="T22" fmla="*/ 360 w 1720"/>
                <a:gd name="T23" fmla="*/ 280 h 292"/>
                <a:gd name="T24" fmla="*/ 486 w 1720"/>
                <a:gd name="T25" fmla="*/ 217 h 292"/>
                <a:gd name="T26" fmla="*/ 315 w 1720"/>
                <a:gd name="T27" fmla="*/ 149 h 292"/>
                <a:gd name="T28" fmla="*/ 417 w 1720"/>
                <a:gd name="T29" fmla="*/ 132 h 292"/>
                <a:gd name="T30" fmla="*/ 469 w 1720"/>
                <a:gd name="T31" fmla="*/ 126 h 292"/>
                <a:gd name="T32" fmla="*/ 492 w 1720"/>
                <a:gd name="T33" fmla="*/ 120 h 292"/>
                <a:gd name="T34" fmla="*/ 486 w 1720"/>
                <a:gd name="T35" fmla="*/ 137 h 292"/>
                <a:gd name="T36" fmla="*/ 503 w 1720"/>
                <a:gd name="T37" fmla="*/ 132 h 292"/>
                <a:gd name="T38" fmla="*/ 1017 w 1720"/>
                <a:gd name="T39" fmla="*/ 240 h 292"/>
                <a:gd name="T40" fmla="*/ 823 w 1720"/>
                <a:gd name="T41" fmla="*/ 86 h 292"/>
                <a:gd name="T42" fmla="*/ 680 w 1720"/>
                <a:gd name="T43" fmla="*/ 12 h 292"/>
                <a:gd name="T44" fmla="*/ 755 w 1720"/>
                <a:gd name="T45" fmla="*/ 29 h 292"/>
                <a:gd name="T46" fmla="*/ 1326 w 1720"/>
                <a:gd name="T47" fmla="*/ 177 h 292"/>
                <a:gd name="T48" fmla="*/ 1412 w 1720"/>
                <a:gd name="T49" fmla="*/ 189 h 292"/>
                <a:gd name="T50" fmla="*/ 1452 w 1720"/>
                <a:gd name="T51" fmla="*/ 200 h 292"/>
                <a:gd name="T52" fmla="*/ 1475 w 1720"/>
                <a:gd name="T53" fmla="*/ 212 h 292"/>
                <a:gd name="T54" fmla="*/ 1435 w 1720"/>
                <a:gd name="T55" fmla="*/ 206 h 292"/>
                <a:gd name="T56" fmla="*/ 1355 w 1720"/>
                <a:gd name="T57" fmla="*/ 143 h 292"/>
                <a:gd name="T58" fmla="*/ 1589 w 1720"/>
                <a:gd name="T59" fmla="*/ 195 h 292"/>
                <a:gd name="T60" fmla="*/ 1680 w 1720"/>
                <a:gd name="T61" fmla="*/ 217 h 292"/>
                <a:gd name="T62" fmla="*/ 1720 w 1720"/>
                <a:gd name="T63" fmla="*/ 23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20" h="292">
                  <a:moveTo>
                    <a:pt x="0" y="97"/>
                  </a:moveTo>
                  <a:cubicBezTo>
                    <a:pt x="28" y="94"/>
                    <a:pt x="230" y="68"/>
                    <a:pt x="303" y="86"/>
                  </a:cubicBezTo>
                  <a:cubicBezTo>
                    <a:pt x="309" y="87"/>
                    <a:pt x="291" y="93"/>
                    <a:pt x="286" y="97"/>
                  </a:cubicBezTo>
                  <a:cubicBezTo>
                    <a:pt x="274" y="103"/>
                    <a:pt x="264" y="112"/>
                    <a:pt x="252" y="115"/>
                  </a:cubicBezTo>
                  <a:cubicBezTo>
                    <a:pt x="221" y="120"/>
                    <a:pt x="190" y="118"/>
                    <a:pt x="160" y="120"/>
                  </a:cubicBezTo>
                  <a:cubicBezTo>
                    <a:pt x="107" y="142"/>
                    <a:pt x="140" y="139"/>
                    <a:pt x="172" y="160"/>
                  </a:cubicBezTo>
                  <a:cubicBezTo>
                    <a:pt x="170" y="167"/>
                    <a:pt x="172" y="178"/>
                    <a:pt x="166" y="183"/>
                  </a:cubicBezTo>
                  <a:cubicBezTo>
                    <a:pt x="152" y="193"/>
                    <a:pt x="83" y="213"/>
                    <a:pt x="63" y="217"/>
                  </a:cubicBezTo>
                  <a:cubicBezTo>
                    <a:pt x="49" y="223"/>
                    <a:pt x="25" y="220"/>
                    <a:pt x="23" y="235"/>
                  </a:cubicBezTo>
                  <a:cubicBezTo>
                    <a:pt x="20" y="248"/>
                    <a:pt x="44" y="251"/>
                    <a:pt x="57" y="257"/>
                  </a:cubicBezTo>
                  <a:cubicBezTo>
                    <a:pt x="99" y="277"/>
                    <a:pt x="117" y="280"/>
                    <a:pt x="160" y="292"/>
                  </a:cubicBezTo>
                  <a:cubicBezTo>
                    <a:pt x="191" y="290"/>
                    <a:pt x="319" y="284"/>
                    <a:pt x="360" y="280"/>
                  </a:cubicBezTo>
                  <a:cubicBezTo>
                    <a:pt x="406" y="274"/>
                    <a:pt x="446" y="237"/>
                    <a:pt x="486" y="217"/>
                  </a:cubicBezTo>
                  <a:cubicBezTo>
                    <a:pt x="430" y="189"/>
                    <a:pt x="369" y="176"/>
                    <a:pt x="315" y="149"/>
                  </a:cubicBezTo>
                  <a:cubicBezTo>
                    <a:pt x="358" y="133"/>
                    <a:pt x="328" y="143"/>
                    <a:pt x="417" y="132"/>
                  </a:cubicBezTo>
                  <a:cubicBezTo>
                    <a:pt x="434" y="129"/>
                    <a:pt x="469" y="126"/>
                    <a:pt x="469" y="126"/>
                  </a:cubicBezTo>
                  <a:cubicBezTo>
                    <a:pt x="476" y="124"/>
                    <a:pt x="485" y="115"/>
                    <a:pt x="492" y="120"/>
                  </a:cubicBezTo>
                  <a:cubicBezTo>
                    <a:pt x="497" y="123"/>
                    <a:pt x="481" y="132"/>
                    <a:pt x="486" y="137"/>
                  </a:cubicBezTo>
                  <a:cubicBezTo>
                    <a:pt x="489" y="141"/>
                    <a:pt x="497" y="133"/>
                    <a:pt x="503" y="132"/>
                  </a:cubicBezTo>
                  <a:cubicBezTo>
                    <a:pt x="673" y="163"/>
                    <a:pt x="851" y="191"/>
                    <a:pt x="1017" y="240"/>
                  </a:cubicBezTo>
                  <a:cubicBezTo>
                    <a:pt x="998" y="176"/>
                    <a:pt x="836" y="93"/>
                    <a:pt x="823" y="86"/>
                  </a:cubicBezTo>
                  <a:cubicBezTo>
                    <a:pt x="775" y="61"/>
                    <a:pt x="627" y="0"/>
                    <a:pt x="680" y="12"/>
                  </a:cubicBezTo>
                  <a:cubicBezTo>
                    <a:pt x="705" y="17"/>
                    <a:pt x="755" y="29"/>
                    <a:pt x="755" y="29"/>
                  </a:cubicBezTo>
                  <a:cubicBezTo>
                    <a:pt x="968" y="135"/>
                    <a:pt x="1091" y="170"/>
                    <a:pt x="1326" y="177"/>
                  </a:cubicBezTo>
                  <a:cubicBezTo>
                    <a:pt x="1354" y="181"/>
                    <a:pt x="1383" y="183"/>
                    <a:pt x="1412" y="189"/>
                  </a:cubicBezTo>
                  <a:cubicBezTo>
                    <a:pt x="1425" y="191"/>
                    <a:pt x="1439" y="195"/>
                    <a:pt x="1452" y="200"/>
                  </a:cubicBezTo>
                  <a:cubicBezTo>
                    <a:pt x="1460" y="202"/>
                    <a:pt x="1483" y="209"/>
                    <a:pt x="1475" y="212"/>
                  </a:cubicBezTo>
                  <a:cubicBezTo>
                    <a:pt x="1462" y="216"/>
                    <a:pt x="1448" y="208"/>
                    <a:pt x="1435" y="206"/>
                  </a:cubicBezTo>
                  <a:cubicBezTo>
                    <a:pt x="1405" y="187"/>
                    <a:pt x="1386" y="159"/>
                    <a:pt x="1355" y="143"/>
                  </a:cubicBezTo>
                  <a:cubicBezTo>
                    <a:pt x="1440" y="127"/>
                    <a:pt x="1509" y="170"/>
                    <a:pt x="1589" y="195"/>
                  </a:cubicBezTo>
                  <a:cubicBezTo>
                    <a:pt x="1618" y="204"/>
                    <a:pt x="1650" y="207"/>
                    <a:pt x="1680" y="217"/>
                  </a:cubicBezTo>
                  <a:cubicBezTo>
                    <a:pt x="1693" y="221"/>
                    <a:pt x="1720" y="235"/>
                    <a:pt x="1720" y="235"/>
                  </a:cubicBezTo>
                </a:path>
              </a:pathLst>
            </a:custGeom>
            <a:noFill/>
            <a:ln w="38100" cmpd="sng">
              <a:solidFill>
                <a:srgbClr val="E3001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7329488" y="2397125"/>
              <a:ext cx="1106487" cy="1463675"/>
            </a:xfrm>
            <a:custGeom>
              <a:avLst/>
              <a:gdLst>
                <a:gd name="T0" fmla="*/ 0 w 697"/>
                <a:gd name="T1" fmla="*/ 0 h 922"/>
                <a:gd name="T2" fmla="*/ 389 w 697"/>
                <a:gd name="T3" fmla="*/ 85 h 922"/>
                <a:gd name="T4" fmla="*/ 429 w 697"/>
                <a:gd name="T5" fmla="*/ 114 h 922"/>
                <a:gd name="T6" fmla="*/ 417 w 697"/>
                <a:gd name="T7" fmla="*/ 125 h 922"/>
                <a:gd name="T8" fmla="*/ 406 w 697"/>
                <a:gd name="T9" fmla="*/ 137 h 922"/>
                <a:gd name="T10" fmla="*/ 343 w 697"/>
                <a:gd name="T11" fmla="*/ 160 h 922"/>
                <a:gd name="T12" fmla="*/ 320 w 697"/>
                <a:gd name="T13" fmla="*/ 171 h 922"/>
                <a:gd name="T14" fmla="*/ 372 w 697"/>
                <a:gd name="T15" fmla="*/ 234 h 922"/>
                <a:gd name="T16" fmla="*/ 634 w 697"/>
                <a:gd name="T17" fmla="*/ 308 h 922"/>
                <a:gd name="T18" fmla="*/ 697 w 697"/>
                <a:gd name="T19" fmla="*/ 325 h 922"/>
                <a:gd name="T20" fmla="*/ 417 w 697"/>
                <a:gd name="T21" fmla="*/ 314 h 922"/>
                <a:gd name="T22" fmla="*/ 463 w 697"/>
                <a:gd name="T23" fmla="*/ 343 h 922"/>
                <a:gd name="T24" fmla="*/ 560 w 697"/>
                <a:gd name="T25" fmla="*/ 371 h 922"/>
                <a:gd name="T26" fmla="*/ 337 w 697"/>
                <a:gd name="T27" fmla="*/ 434 h 922"/>
                <a:gd name="T28" fmla="*/ 354 w 697"/>
                <a:gd name="T29" fmla="*/ 468 h 922"/>
                <a:gd name="T30" fmla="*/ 680 w 697"/>
                <a:gd name="T31" fmla="*/ 640 h 922"/>
                <a:gd name="T32" fmla="*/ 549 w 697"/>
                <a:gd name="T33" fmla="*/ 668 h 922"/>
                <a:gd name="T34" fmla="*/ 532 w 697"/>
                <a:gd name="T35" fmla="*/ 708 h 922"/>
                <a:gd name="T36" fmla="*/ 600 w 697"/>
                <a:gd name="T37" fmla="*/ 737 h 922"/>
                <a:gd name="T38" fmla="*/ 692 w 697"/>
                <a:gd name="T39" fmla="*/ 788 h 922"/>
                <a:gd name="T40" fmla="*/ 412 w 697"/>
                <a:gd name="T41" fmla="*/ 794 h 922"/>
                <a:gd name="T42" fmla="*/ 526 w 697"/>
                <a:gd name="T43" fmla="*/ 845 h 922"/>
                <a:gd name="T44" fmla="*/ 417 w 697"/>
                <a:gd name="T45" fmla="*/ 874 h 922"/>
                <a:gd name="T46" fmla="*/ 434 w 697"/>
                <a:gd name="T47" fmla="*/ 897 h 922"/>
                <a:gd name="T48" fmla="*/ 57 w 697"/>
                <a:gd name="T49" fmla="*/ 845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7" h="922">
                  <a:moveTo>
                    <a:pt x="0" y="0"/>
                  </a:moveTo>
                  <a:cubicBezTo>
                    <a:pt x="139" y="7"/>
                    <a:pt x="256" y="56"/>
                    <a:pt x="389" y="85"/>
                  </a:cubicBezTo>
                  <a:cubicBezTo>
                    <a:pt x="396" y="89"/>
                    <a:pt x="429" y="109"/>
                    <a:pt x="429" y="114"/>
                  </a:cubicBezTo>
                  <a:cubicBezTo>
                    <a:pt x="429" y="119"/>
                    <a:pt x="420" y="121"/>
                    <a:pt x="417" y="125"/>
                  </a:cubicBezTo>
                  <a:cubicBezTo>
                    <a:pt x="413" y="128"/>
                    <a:pt x="410" y="134"/>
                    <a:pt x="406" y="137"/>
                  </a:cubicBezTo>
                  <a:cubicBezTo>
                    <a:pt x="385" y="146"/>
                    <a:pt x="363" y="150"/>
                    <a:pt x="343" y="160"/>
                  </a:cubicBezTo>
                  <a:cubicBezTo>
                    <a:pt x="335" y="163"/>
                    <a:pt x="327" y="167"/>
                    <a:pt x="320" y="171"/>
                  </a:cubicBezTo>
                  <a:cubicBezTo>
                    <a:pt x="286" y="204"/>
                    <a:pt x="329" y="221"/>
                    <a:pt x="372" y="234"/>
                  </a:cubicBezTo>
                  <a:cubicBezTo>
                    <a:pt x="459" y="258"/>
                    <a:pt x="546" y="284"/>
                    <a:pt x="634" y="308"/>
                  </a:cubicBezTo>
                  <a:cubicBezTo>
                    <a:pt x="654" y="313"/>
                    <a:pt x="697" y="325"/>
                    <a:pt x="697" y="325"/>
                  </a:cubicBezTo>
                  <a:cubicBezTo>
                    <a:pt x="603" y="339"/>
                    <a:pt x="508" y="335"/>
                    <a:pt x="417" y="314"/>
                  </a:cubicBezTo>
                  <a:cubicBezTo>
                    <a:pt x="432" y="323"/>
                    <a:pt x="446" y="336"/>
                    <a:pt x="463" y="343"/>
                  </a:cubicBezTo>
                  <a:cubicBezTo>
                    <a:pt x="494" y="355"/>
                    <a:pt x="560" y="371"/>
                    <a:pt x="560" y="371"/>
                  </a:cubicBezTo>
                  <a:cubicBezTo>
                    <a:pt x="489" y="406"/>
                    <a:pt x="414" y="422"/>
                    <a:pt x="337" y="434"/>
                  </a:cubicBezTo>
                  <a:cubicBezTo>
                    <a:pt x="330" y="456"/>
                    <a:pt x="325" y="452"/>
                    <a:pt x="354" y="468"/>
                  </a:cubicBezTo>
                  <a:cubicBezTo>
                    <a:pt x="460" y="525"/>
                    <a:pt x="583" y="568"/>
                    <a:pt x="680" y="640"/>
                  </a:cubicBezTo>
                  <a:cubicBezTo>
                    <a:pt x="636" y="654"/>
                    <a:pt x="594" y="662"/>
                    <a:pt x="549" y="668"/>
                  </a:cubicBezTo>
                  <a:cubicBezTo>
                    <a:pt x="536" y="671"/>
                    <a:pt x="492" y="674"/>
                    <a:pt x="532" y="708"/>
                  </a:cubicBezTo>
                  <a:cubicBezTo>
                    <a:pt x="550" y="723"/>
                    <a:pt x="577" y="725"/>
                    <a:pt x="600" y="737"/>
                  </a:cubicBezTo>
                  <a:cubicBezTo>
                    <a:pt x="631" y="752"/>
                    <a:pt x="692" y="788"/>
                    <a:pt x="692" y="788"/>
                  </a:cubicBezTo>
                  <a:cubicBezTo>
                    <a:pt x="615" y="839"/>
                    <a:pt x="504" y="783"/>
                    <a:pt x="412" y="794"/>
                  </a:cubicBezTo>
                  <a:cubicBezTo>
                    <a:pt x="450" y="809"/>
                    <a:pt x="488" y="827"/>
                    <a:pt x="526" y="845"/>
                  </a:cubicBezTo>
                  <a:cubicBezTo>
                    <a:pt x="492" y="871"/>
                    <a:pt x="457" y="865"/>
                    <a:pt x="417" y="874"/>
                  </a:cubicBezTo>
                  <a:cubicBezTo>
                    <a:pt x="372" y="895"/>
                    <a:pt x="406" y="889"/>
                    <a:pt x="434" y="897"/>
                  </a:cubicBezTo>
                  <a:cubicBezTo>
                    <a:pt x="300" y="922"/>
                    <a:pt x="186" y="845"/>
                    <a:pt x="57" y="845"/>
                  </a:cubicBezTo>
                </a:path>
              </a:pathLst>
            </a:custGeom>
            <a:noFill/>
            <a:ln w="38100" cmpd="sng">
              <a:solidFill>
                <a:srgbClr val="E3001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876800" y="3733800"/>
              <a:ext cx="1270000" cy="285750"/>
            </a:xfrm>
            <a:custGeom>
              <a:avLst/>
              <a:gdLst>
                <a:gd name="T0" fmla="*/ 0 w 800"/>
                <a:gd name="T1" fmla="*/ 180 h 180"/>
                <a:gd name="T2" fmla="*/ 148 w 800"/>
                <a:gd name="T3" fmla="*/ 100 h 180"/>
                <a:gd name="T4" fmla="*/ 228 w 800"/>
                <a:gd name="T5" fmla="*/ 89 h 180"/>
                <a:gd name="T6" fmla="*/ 325 w 800"/>
                <a:gd name="T7" fmla="*/ 43 h 180"/>
                <a:gd name="T8" fmla="*/ 354 w 800"/>
                <a:gd name="T9" fmla="*/ 20 h 180"/>
                <a:gd name="T10" fmla="*/ 365 w 800"/>
                <a:gd name="T11" fmla="*/ 3 h 180"/>
                <a:gd name="T12" fmla="*/ 474 w 800"/>
                <a:gd name="T13" fmla="*/ 83 h 180"/>
                <a:gd name="T14" fmla="*/ 554 w 800"/>
                <a:gd name="T15" fmla="*/ 135 h 180"/>
                <a:gd name="T16" fmla="*/ 588 w 800"/>
                <a:gd name="T17" fmla="*/ 157 h 180"/>
                <a:gd name="T18" fmla="*/ 640 w 800"/>
                <a:gd name="T19" fmla="*/ 146 h 180"/>
                <a:gd name="T20" fmla="*/ 651 w 800"/>
                <a:gd name="T21" fmla="*/ 129 h 180"/>
                <a:gd name="T22" fmla="*/ 663 w 800"/>
                <a:gd name="T23" fmla="*/ 117 h 180"/>
                <a:gd name="T24" fmla="*/ 760 w 800"/>
                <a:gd name="T25" fmla="*/ 43 h 180"/>
                <a:gd name="T26" fmla="*/ 777 w 800"/>
                <a:gd name="T27" fmla="*/ 20 h 180"/>
                <a:gd name="T28" fmla="*/ 800 w 800"/>
                <a:gd name="T29" fmla="*/ 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0" h="180">
                  <a:moveTo>
                    <a:pt x="0" y="180"/>
                  </a:moveTo>
                  <a:cubicBezTo>
                    <a:pt x="444" y="83"/>
                    <a:pt x="364" y="112"/>
                    <a:pt x="148" y="100"/>
                  </a:cubicBezTo>
                  <a:cubicBezTo>
                    <a:pt x="174" y="96"/>
                    <a:pt x="202" y="97"/>
                    <a:pt x="228" y="89"/>
                  </a:cubicBezTo>
                  <a:cubicBezTo>
                    <a:pt x="262" y="78"/>
                    <a:pt x="291" y="54"/>
                    <a:pt x="325" y="43"/>
                  </a:cubicBezTo>
                  <a:cubicBezTo>
                    <a:pt x="334" y="35"/>
                    <a:pt x="345" y="28"/>
                    <a:pt x="354" y="20"/>
                  </a:cubicBezTo>
                  <a:cubicBezTo>
                    <a:pt x="358" y="15"/>
                    <a:pt x="358" y="0"/>
                    <a:pt x="365" y="3"/>
                  </a:cubicBezTo>
                  <a:cubicBezTo>
                    <a:pt x="384" y="9"/>
                    <a:pt x="456" y="70"/>
                    <a:pt x="474" y="83"/>
                  </a:cubicBezTo>
                  <a:cubicBezTo>
                    <a:pt x="500" y="101"/>
                    <a:pt x="527" y="117"/>
                    <a:pt x="554" y="135"/>
                  </a:cubicBezTo>
                  <a:cubicBezTo>
                    <a:pt x="565" y="142"/>
                    <a:pt x="588" y="157"/>
                    <a:pt x="588" y="157"/>
                  </a:cubicBezTo>
                  <a:cubicBezTo>
                    <a:pt x="590" y="156"/>
                    <a:pt x="631" y="153"/>
                    <a:pt x="640" y="146"/>
                  </a:cubicBezTo>
                  <a:cubicBezTo>
                    <a:pt x="645" y="141"/>
                    <a:pt x="646" y="134"/>
                    <a:pt x="651" y="129"/>
                  </a:cubicBezTo>
                  <a:cubicBezTo>
                    <a:pt x="654" y="124"/>
                    <a:pt x="658" y="120"/>
                    <a:pt x="663" y="117"/>
                  </a:cubicBezTo>
                  <a:cubicBezTo>
                    <a:pt x="694" y="91"/>
                    <a:pt x="725" y="65"/>
                    <a:pt x="760" y="43"/>
                  </a:cubicBezTo>
                  <a:cubicBezTo>
                    <a:pt x="765" y="35"/>
                    <a:pt x="769" y="26"/>
                    <a:pt x="777" y="20"/>
                  </a:cubicBezTo>
                  <a:cubicBezTo>
                    <a:pt x="783" y="14"/>
                    <a:pt x="800" y="9"/>
                    <a:pt x="800" y="9"/>
                  </a:cubicBezTo>
                </a:path>
              </a:pathLst>
            </a:custGeom>
            <a:noFill/>
            <a:ln w="38100" cmpd="sng">
              <a:solidFill>
                <a:srgbClr val="E3001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4733925" y="3000375"/>
              <a:ext cx="76200" cy="76200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838200" y="1524000"/>
              <a:ext cx="1752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&lt; n &gt; = 1/cm</a:t>
              </a:r>
              <a:r>
                <a:rPr lang="en-US" baseline="30000"/>
                <a:t>3</a:t>
              </a:r>
              <a:endParaRPr 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2362200" y="1752600"/>
              <a:ext cx="287338" cy="327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200" y="4704954"/>
              <a:ext cx="7351307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Generally contiguous hot gas mixed with sheets and filaments of cool neutral gas</a:t>
              </a:r>
              <a:r>
                <a:rPr lang="en-US" sz="2800" dirty="0" smtClean="0"/>
                <a:t>.</a:t>
              </a: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(connectivity makes a big difference in reheating efficiency)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96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466" name="Group 2"/>
          <p:cNvGrpSpPr>
            <a:grpSpLocks/>
          </p:cNvGrpSpPr>
          <p:nvPr/>
        </p:nvGrpSpPr>
        <p:grpSpPr bwMode="auto">
          <a:xfrm>
            <a:off x="368300" y="188913"/>
            <a:ext cx="8756650" cy="6288087"/>
            <a:chOff x="0" y="0"/>
            <a:chExt cx="6016" cy="4320"/>
          </a:xfrm>
        </p:grpSpPr>
        <p:pic>
          <p:nvPicPr>
            <p:cNvPr id="3184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0"/>
              <a:ext cx="2880" cy="2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8468" name="Text Box 4"/>
            <p:cNvSpPr txBox="1">
              <a:spLocks noChangeArrowheads="1"/>
            </p:cNvSpPr>
            <p:nvPr/>
          </p:nvSpPr>
          <p:spPr bwMode="auto">
            <a:xfrm>
              <a:off x="192" y="3648"/>
              <a:ext cx="2496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Shading = 1/4-keV X-ray brightness</a:t>
              </a:r>
            </a:p>
          </p:txBody>
        </p:sp>
        <p:sp>
          <p:nvSpPr>
            <p:cNvPr id="318469" name="Text Box 5"/>
            <p:cNvSpPr txBox="1">
              <a:spLocks noChangeArrowheads="1"/>
            </p:cNvSpPr>
            <p:nvPr/>
          </p:nvSpPr>
          <p:spPr bwMode="auto">
            <a:xfrm>
              <a:off x="0" y="422"/>
              <a:ext cx="3120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Contours = Draco Molecular Cloud density</a:t>
              </a:r>
            </a:p>
          </p:txBody>
        </p:sp>
        <p:pic>
          <p:nvPicPr>
            <p:cNvPr id="31847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0"/>
              <a:ext cx="2167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18471" name="Text Box 7"/>
            <p:cNvSpPr txBox="1">
              <a:spLocks noChangeArrowheads="1"/>
            </p:cNvSpPr>
            <p:nvPr/>
          </p:nvSpPr>
          <p:spPr bwMode="auto">
            <a:xfrm>
              <a:off x="5184" y="912"/>
              <a:ext cx="576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IRAS</a:t>
              </a:r>
            </a:p>
          </p:txBody>
        </p:sp>
        <p:sp>
          <p:nvSpPr>
            <p:cNvPr id="318472" name="Text Box 8"/>
            <p:cNvSpPr txBox="1">
              <a:spLocks noChangeArrowheads="1"/>
            </p:cNvSpPr>
            <p:nvPr/>
          </p:nvSpPr>
          <p:spPr bwMode="auto">
            <a:xfrm>
              <a:off x="5095" y="1072"/>
              <a:ext cx="769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100µm</a:t>
              </a:r>
            </a:p>
          </p:txBody>
        </p:sp>
        <p:sp>
          <p:nvSpPr>
            <p:cNvPr id="318473" name="Text Box 9"/>
            <p:cNvSpPr txBox="1">
              <a:spLocks noChangeArrowheads="1"/>
            </p:cNvSpPr>
            <p:nvPr/>
          </p:nvSpPr>
          <p:spPr bwMode="auto">
            <a:xfrm>
              <a:off x="5136" y="2928"/>
              <a:ext cx="864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1/4-keV</a:t>
              </a:r>
            </a:p>
          </p:txBody>
        </p:sp>
        <p:sp>
          <p:nvSpPr>
            <p:cNvPr id="318474" name="Text Box 10"/>
            <p:cNvSpPr txBox="1">
              <a:spLocks noChangeArrowheads="1"/>
            </p:cNvSpPr>
            <p:nvPr/>
          </p:nvSpPr>
          <p:spPr bwMode="auto">
            <a:xfrm>
              <a:off x="5200" y="3102"/>
              <a:ext cx="816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X-ray</a:t>
              </a:r>
            </a:p>
          </p:txBody>
        </p:sp>
        <p:sp>
          <p:nvSpPr>
            <p:cNvPr id="318475" name="Text Box 11"/>
            <p:cNvSpPr txBox="1">
              <a:spLocks noChangeArrowheads="1"/>
            </p:cNvSpPr>
            <p:nvPr/>
          </p:nvSpPr>
          <p:spPr bwMode="auto">
            <a:xfrm>
              <a:off x="5040" y="3456"/>
              <a:ext cx="816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(IRAS Contours)</a:t>
              </a:r>
            </a:p>
          </p:txBody>
        </p:sp>
      </p:grpSp>
      <p:sp>
        <p:nvSpPr>
          <p:cNvPr id="318476" name="Text Box 12"/>
          <p:cNvSpPr txBox="1">
            <a:spLocks noChangeArrowheads="1"/>
          </p:cNvSpPr>
          <p:nvPr/>
        </p:nvSpPr>
        <p:spPr bwMode="auto">
          <a:xfrm>
            <a:off x="304800" y="304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E3001F"/>
                </a:solidFill>
              </a:rPr>
              <a:t>Draco cloud is at z &gt; 300 pc </a:t>
            </a:r>
            <a:endParaRPr lang="en-US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368300" y="6477000"/>
            <a:ext cx="560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Burrows &amp; Mendenhall 1991, Snowden et al 1991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69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457200" y="152400"/>
            <a:ext cx="838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So life is more complicated.  Found other examples.  Bothersome feature:</a:t>
            </a:r>
          </a:p>
        </p:txBody>
      </p:sp>
      <p:pic>
        <p:nvPicPr>
          <p:cNvPr id="319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5257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492" name="Text Box 4"/>
          <p:cNvSpPr txBox="1">
            <a:spLocks noChangeArrowheads="1"/>
          </p:cNvSpPr>
          <p:nvPr/>
        </p:nvSpPr>
        <p:spPr bwMode="auto">
          <a:xfrm>
            <a:off x="6543675" y="1238250"/>
            <a:ext cx="2514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Must be ~7</a:t>
            </a:r>
            <a:r>
              <a:rPr lang="en-US">
                <a:sym typeface="Symbol" charset="0"/>
              </a:rPr>
              <a:t></a:t>
            </a:r>
            <a:r>
              <a:rPr lang="en-US"/>
              <a:t> brighter here after absorbtion correction</a:t>
            </a:r>
          </a:p>
        </p:txBody>
      </p:sp>
      <p:sp>
        <p:nvSpPr>
          <p:cNvPr id="319493" name="Line 5"/>
          <p:cNvSpPr>
            <a:spLocks noChangeShapeType="1"/>
          </p:cNvSpPr>
          <p:nvPr/>
        </p:nvSpPr>
        <p:spPr bwMode="auto">
          <a:xfrm flipH="1">
            <a:off x="6248400" y="17526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59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458423" y="463293"/>
            <a:ext cx="952023" cy="33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 New Roman" charset="0"/>
              </a:rPr>
              <a:t>1/4 keV</a:t>
            </a:r>
          </a:p>
        </p:txBody>
      </p:sp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4650373" y="457200"/>
            <a:ext cx="658039" cy="33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imes New Roman" charset="0"/>
              </a:rPr>
              <a:t>IRAS</a:t>
            </a:r>
          </a:p>
        </p:txBody>
      </p:sp>
      <p:grpSp>
        <p:nvGrpSpPr>
          <p:cNvPr id="331783" name="Group 7"/>
          <p:cNvGrpSpPr>
            <a:grpSpLocks/>
          </p:cNvGrpSpPr>
          <p:nvPr/>
        </p:nvGrpSpPr>
        <p:grpSpPr bwMode="auto">
          <a:xfrm>
            <a:off x="111125" y="694814"/>
            <a:ext cx="4499644" cy="2303028"/>
            <a:chOff x="-44" y="544"/>
            <a:chExt cx="2954" cy="1512"/>
          </a:xfrm>
        </p:grpSpPr>
        <p:grpSp>
          <p:nvGrpSpPr>
            <p:cNvPr id="331784" name="Group 8"/>
            <p:cNvGrpSpPr>
              <a:grpSpLocks/>
            </p:cNvGrpSpPr>
            <p:nvPr/>
          </p:nvGrpSpPr>
          <p:grpSpPr bwMode="auto">
            <a:xfrm>
              <a:off x="-5" y="576"/>
              <a:ext cx="2883" cy="1448"/>
              <a:chOff x="3" y="576"/>
              <a:chExt cx="2883" cy="1448"/>
            </a:xfrm>
          </p:grpSpPr>
          <p:pic>
            <p:nvPicPr>
              <p:cNvPr id="331785" name="Picture 9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" y="576"/>
                <a:ext cx="2883" cy="1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31786" name="Rectangle 10"/>
              <p:cNvSpPr>
                <a:spLocks noChangeArrowheads="1"/>
              </p:cNvSpPr>
              <p:nvPr/>
            </p:nvSpPr>
            <p:spPr bwMode="auto">
              <a:xfrm>
                <a:off x="144" y="720"/>
                <a:ext cx="165" cy="1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1787" name="Oval 11"/>
            <p:cNvSpPr>
              <a:spLocks noChangeArrowheads="1"/>
            </p:cNvSpPr>
            <p:nvPr/>
          </p:nvSpPr>
          <p:spPr bwMode="auto">
            <a:xfrm>
              <a:off x="-44" y="544"/>
              <a:ext cx="2954" cy="1512"/>
            </a:xfrm>
            <a:prstGeom prst="ellipse">
              <a:avLst/>
            </a:prstGeom>
            <a:noFill/>
            <a:ln w="2286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1788" name="Group 12"/>
          <p:cNvGrpSpPr>
            <a:grpSpLocks/>
          </p:cNvGrpSpPr>
          <p:nvPr/>
        </p:nvGrpSpPr>
        <p:grpSpPr bwMode="auto">
          <a:xfrm>
            <a:off x="4546793" y="597331"/>
            <a:ext cx="4444807" cy="2412696"/>
            <a:chOff x="2868" y="480"/>
            <a:chExt cx="2918" cy="1584"/>
          </a:xfrm>
        </p:grpSpPr>
        <p:grpSp>
          <p:nvGrpSpPr>
            <p:cNvPr id="331789" name="Group 13"/>
            <p:cNvGrpSpPr>
              <a:grpSpLocks/>
            </p:cNvGrpSpPr>
            <p:nvPr/>
          </p:nvGrpSpPr>
          <p:grpSpPr bwMode="auto">
            <a:xfrm>
              <a:off x="2908" y="562"/>
              <a:ext cx="2856" cy="1474"/>
              <a:chOff x="2908" y="562"/>
              <a:chExt cx="2856" cy="1474"/>
            </a:xfrm>
          </p:grpSpPr>
          <p:pic>
            <p:nvPicPr>
              <p:cNvPr id="331790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8" y="562"/>
                <a:ext cx="2856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31791" name="Rectangle 15"/>
              <p:cNvSpPr>
                <a:spLocks noChangeArrowheads="1"/>
              </p:cNvSpPr>
              <p:nvPr/>
            </p:nvSpPr>
            <p:spPr bwMode="auto">
              <a:xfrm>
                <a:off x="3024" y="720"/>
                <a:ext cx="192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1792" name="Oval 16"/>
            <p:cNvSpPr>
              <a:spLocks noChangeArrowheads="1"/>
            </p:cNvSpPr>
            <p:nvPr/>
          </p:nvSpPr>
          <p:spPr bwMode="auto">
            <a:xfrm>
              <a:off x="2892" y="558"/>
              <a:ext cx="2894" cy="1478"/>
            </a:xfrm>
            <a:prstGeom prst="ellipse">
              <a:avLst/>
            </a:prstGeom>
            <a:noFill/>
            <a:ln w="152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793" name="Rectangle 17"/>
            <p:cNvSpPr>
              <a:spLocks noChangeArrowheads="1"/>
            </p:cNvSpPr>
            <p:nvPr/>
          </p:nvSpPr>
          <p:spPr bwMode="auto">
            <a:xfrm>
              <a:off x="2880" y="864"/>
              <a:ext cx="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794" name="Rectangle 18"/>
            <p:cNvSpPr>
              <a:spLocks noChangeArrowheads="1"/>
            </p:cNvSpPr>
            <p:nvPr/>
          </p:nvSpPr>
          <p:spPr bwMode="auto">
            <a:xfrm>
              <a:off x="2976" y="768"/>
              <a:ext cx="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795" name="Rectangle 19"/>
            <p:cNvSpPr>
              <a:spLocks noChangeArrowheads="1"/>
            </p:cNvSpPr>
            <p:nvPr/>
          </p:nvSpPr>
          <p:spPr bwMode="auto">
            <a:xfrm>
              <a:off x="3292" y="588"/>
              <a:ext cx="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796" name="Rectangle 20"/>
            <p:cNvSpPr>
              <a:spLocks noChangeArrowheads="1"/>
            </p:cNvSpPr>
            <p:nvPr/>
          </p:nvSpPr>
          <p:spPr bwMode="auto">
            <a:xfrm>
              <a:off x="3552" y="480"/>
              <a:ext cx="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797" name="Rectangle 21"/>
            <p:cNvSpPr>
              <a:spLocks noChangeArrowheads="1"/>
            </p:cNvSpPr>
            <p:nvPr/>
          </p:nvSpPr>
          <p:spPr bwMode="auto">
            <a:xfrm>
              <a:off x="5040" y="480"/>
              <a:ext cx="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798" name="Rectangle 22"/>
            <p:cNvSpPr>
              <a:spLocks noChangeArrowheads="1"/>
            </p:cNvSpPr>
            <p:nvPr/>
          </p:nvSpPr>
          <p:spPr bwMode="auto">
            <a:xfrm>
              <a:off x="5280" y="576"/>
              <a:ext cx="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799" name="Rectangle 23"/>
            <p:cNvSpPr>
              <a:spLocks noChangeArrowheads="1"/>
            </p:cNvSpPr>
            <p:nvPr/>
          </p:nvSpPr>
          <p:spPr bwMode="auto">
            <a:xfrm>
              <a:off x="5568" y="768"/>
              <a:ext cx="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00" name="Rectangle 24"/>
            <p:cNvSpPr>
              <a:spLocks noChangeArrowheads="1"/>
            </p:cNvSpPr>
            <p:nvPr/>
          </p:nvSpPr>
          <p:spPr bwMode="auto">
            <a:xfrm>
              <a:off x="5664" y="912"/>
              <a:ext cx="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01" name="Rectangle 25"/>
            <p:cNvSpPr>
              <a:spLocks noChangeArrowheads="1"/>
            </p:cNvSpPr>
            <p:nvPr/>
          </p:nvSpPr>
          <p:spPr bwMode="auto">
            <a:xfrm>
              <a:off x="5664" y="1536"/>
              <a:ext cx="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02" name="Rectangle 26"/>
            <p:cNvSpPr>
              <a:spLocks noChangeArrowheads="1"/>
            </p:cNvSpPr>
            <p:nvPr/>
          </p:nvSpPr>
          <p:spPr bwMode="auto">
            <a:xfrm>
              <a:off x="5568" y="1632"/>
              <a:ext cx="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03" name="Rectangle 27"/>
            <p:cNvSpPr>
              <a:spLocks noChangeArrowheads="1"/>
            </p:cNvSpPr>
            <p:nvPr/>
          </p:nvSpPr>
          <p:spPr bwMode="auto">
            <a:xfrm>
              <a:off x="5280" y="1824"/>
              <a:ext cx="9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04" name="Rectangle 28"/>
            <p:cNvSpPr>
              <a:spLocks noChangeArrowheads="1"/>
            </p:cNvSpPr>
            <p:nvPr/>
          </p:nvSpPr>
          <p:spPr bwMode="auto">
            <a:xfrm>
              <a:off x="4992" y="1944"/>
              <a:ext cx="152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05" name="Rectangle 29"/>
            <p:cNvSpPr>
              <a:spLocks noChangeArrowheads="1"/>
            </p:cNvSpPr>
            <p:nvPr/>
          </p:nvSpPr>
          <p:spPr bwMode="auto">
            <a:xfrm>
              <a:off x="3520" y="1936"/>
              <a:ext cx="152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06" name="Rectangle 30"/>
            <p:cNvSpPr>
              <a:spLocks noChangeArrowheads="1"/>
            </p:cNvSpPr>
            <p:nvPr/>
          </p:nvSpPr>
          <p:spPr bwMode="auto">
            <a:xfrm>
              <a:off x="3244" y="1848"/>
              <a:ext cx="152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07" name="Rectangle 31"/>
            <p:cNvSpPr>
              <a:spLocks noChangeArrowheads="1"/>
            </p:cNvSpPr>
            <p:nvPr/>
          </p:nvSpPr>
          <p:spPr bwMode="auto">
            <a:xfrm>
              <a:off x="2928" y="1648"/>
              <a:ext cx="152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08" name="Rectangle 32"/>
            <p:cNvSpPr>
              <a:spLocks noChangeArrowheads="1"/>
            </p:cNvSpPr>
            <p:nvPr/>
          </p:nvSpPr>
          <p:spPr bwMode="auto">
            <a:xfrm>
              <a:off x="2868" y="1560"/>
              <a:ext cx="152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1810" name="Rectangle 34"/>
          <p:cNvSpPr>
            <a:spLocks noChangeArrowheads="1"/>
          </p:cNvSpPr>
          <p:nvPr/>
        </p:nvSpPr>
        <p:spPr bwMode="auto">
          <a:xfrm>
            <a:off x="470609" y="3668035"/>
            <a:ext cx="292462" cy="146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1812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2"/>
          <a:stretch>
            <a:fillRect/>
          </a:stretch>
        </p:blipFill>
        <p:spPr bwMode="auto">
          <a:xfrm>
            <a:off x="4638187" y="3480685"/>
            <a:ext cx="4287914" cy="231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1813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6" y="3521811"/>
            <a:ext cx="4335134" cy="226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1814" name="Text Box 38"/>
          <p:cNvSpPr txBox="1">
            <a:spLocks noChangeArrowheads="1"/>
          </p:cNvSpPr>
          <p:nvPr/>
        </p:nvSpPr>
        <p:spPr bwMode="auto">
          <a:xfrm>
            <a:off x="470609" y="3339031"/>
            <a:ext cx="1607016" cy="33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imes New Roman" charset="0"/>
              </a:rPr>
              <a:t>LOCAL FIT</a:t>
            </a:r>
          </a:p>
        </p:txBody>
      </p:sp>
      <p:sp>
        <p:nvSpPr>
          <p:cNvPr id="331815" name="Text Box 39"/>
          <p:cNvSpPr txBox="1">
            <a:spLocks noChangeArrowheads="1"/>
          </p:cNvSpPr>
          <p:nvPr/>
        </p:nvSpPr>
        <p:spPr bwMode="auto">
          <a:xfrm>
            <a:off x="4650373" y="3339031"/>
            <a:ext cx="1937558" cy="33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imes New Roman" charset="0"/>
              </a:rPr>
              <a:t>TOTAL– LOCAL</a:t>
            </a:r>
          </a:p>
        </p:txBody>
      </p:sp>
      <p:sp>
        <p:nvSpPr>
          <p:cNvPr id="331816" name="Rectangle 40"/>
          <p:cNvSpPr>
            <a:spLocks noChangeArrowheads="1"/>
          </p:cNvSpPr>
          <p:nvPr/>
        </p:nvSpPr>
        <p:spPr bwMode="auto">
          <a:xfrm>
            <a:off x="397494" y="3668035"/>
            <a:ext cx="219346" cy="2193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10446" y="6056204"/>
            <a:ext cx="572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Kunzt</a:t>
            </a:r>
            <a:r>
              <a:rPr lang="en-US" dirty="0" smtClean="0"/>
              <a:t> &amp; Snowden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2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11722</TotalTime>
  <Words>729</Words>
  <Application>Microsoft Macintosh PowerPoint</Application>
  <PresentationFormat>On-screen Show (4:3)</PresentationFormat>
  <Paragraphs>117</Paragraphs>
  <Slides>27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What we don’t know about hot gas in the Galaxy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Mission   Throughput at O VII K lines                      (cm2 deg2)</vt:lpstr>
      <vt:lpstr>Backup </vt:lpstr>
      <vt:lpstr>PowerPoint Presentation</vt:lpstr>
      <vt:lpstr>PowerPoint Presentation</vt:lpstr>
    </vt:vector>
  </TitlesOfParts>
  <Company>Univ. of Wisconsin -- physics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McCammon</dc:creator>
  <cp:lastModifiedBy>Dan McCammon</cp:lastModifiedBy>
  <cp:revision>56</cp:revision>
  <dcterms:created xsi:type="dcterms:W3CDTF">2018-08-22T21:43:29Z</dcterms:created>
  <dcterms:modified xsi:type="dcterms:W3CDTF">2018-09-02T20:21:12Z</dcterms:modified>
</cp:coreProperties>
</file>